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56"/>
  </p:notesMasterIdLst>
  <p:sldIdLst>
    <p:sldId id="256" r:id="rId4"/>
    <p:sldId id="265" r:id="rId5"/>
    <p:sldId id="261" r:id="rId6"/>
    <p:sldId id="339" r:id="rId7"/>
    <p:sldId id="266" r:id="rId8"/>
    <p:sldId id="277" r:id="rId9"/>
    <p:sldId id="267" r:id="rId10"/>
    <p:sldId id="271" r:id="rId11"/>
    <p:sldId id="273" r:id="rId12"/>
    <p:sldId id="272" r:id="rId13"/>
    <p:sldId id="274" r:id="rId14"/>
    <p:sldId id="275" r:id="rId15"/>
    <p:sldId id="276" r:id="rId16"/>
    <p:sldId id="278" r:id="rId17"/>
    <p:sldId id="301" r:id="rId18"/>
    <p:sldId id="311" r:id="rId19"/>
    <p:sldId id="262" r:id="rId20"/>
    <p:sldId id="312" r:id="rId21"/>
    <p:sldId id="313" r:id="rId22"/>
    <p:sldId id="314" r:id="rId23"/>
    <p:sldId id="307" r:id="rId24"/>
    <p:sldId id="282" r:id="rId25"/>
    <p:sldId id="302" r:id="rId26"/>
    <p:sldId id="303" r:id="rId27"/>
    <p:sldId id="304" r:id="rId28"/>
    <p:sldId id="305" r:id="rId29"/>
    <p:sldId id="306" r:id="rId30"/>
    <p:sldId id="340" r:id="rId31"/>
    <p:sldId id="308" r:id="rId32"/>
    <p:sldId id="325" r:id="rId33"/>
    <p:sldId id="326" r:id="rId34"/>
    <p:sldId id="327" r:id="rId35"/>
    <p:sldId id="328" r:id="rId36"/>
    <p:sldId id="329" r:id="rId37"/>
    <p:sldId id="330" r:id="rId38"/>
    <p:sldId id="280" r:id="rId39"/>
    <p:sldId id="264" r:id="rId40"/>
    <p:sldId id="331" r:id="rId41"/>
    <p:sldId id="332" r:id="rId42"/>
    <p:sldId id="268" r:id="rId43"/>
    <p:sldId id="269" r:id="rId44"/>
    <p:sldId id="270" r:id="rId45"/>
    <p:sldId id="333" r:id="rId46"/>
    <p:sldId id="334" r:id="rId47"/>
    <p:sldId id="309" r:id="rId48"/>
    <p:sldId id="323" r:id="rId49"/>
    <p:sldId id="324" r:id="rId50"/>
    <p:sldId id="335" r:id="rId51"/>
    <p:sldId id="337" r:id="rId52"/>
    <p:sldId id="338" r:id="rId53"/>
    <p:sldId id="310" r:id="rId54"/>
    <p:sldId id="26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EEBF7"/>
    <a:srgbClr val="EBEBEB"/>
    <a:srgbClr val="F8F8F8"/>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80075" autoAdjust="0"/>
  </p:normalViewPr>
  <p:slideViewPr>
    <p:cSldViewPr snapToGrid="0">
      <p:cViewPr>
        <p:scale>
          <a:sx n="72" d="100"/>
          <a:sy n="72" d="100"/>
        </p:scale>
        <p:origin x="588" y="57"/>
      </p:cViewPr>
      <p:guideLst/>
    </p:cSldViewPr>
  </p:slideViewPr>
  <p:outlineViewPr>
    <p:cViewPr>
      <p:scale>
        <a:sx n="25" d="100"/>
        <a:sy n="25" d="100"/>
      </p:scale>
      <p:origin x="0" y="-446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Palatino Linotype" panose="020405020505050303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Palatino Linotype" panose="02040502050505030304" pitchFamily="18" charset="0"/>
              </a:defRPr>
            </a:lvl1pPr>
          </a:lstStyle>
          <a:p>
            <a:fld id="{3E161A97-A9B6-40B7-AC52-76EE74C7599A}" type="datetimeFigureOut">
              <a:rPr lang="en-US" smtClean="0"/>
              <a:pPr/>
              <a:t>6/15/2018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Palatino Linotype" panose="020405020505050303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Palatino Linotype" panose="02040502050505030304" pitchFamily="18" charset="0"/>
              </a:defRPr>
            </a:lvl1pPr>
          </a:lstStyle>
          <a:p>
            <a:fld id="{062B1B61-D7D0-4D0E-AC88-DC1D3D6B7371}" type="slidenum">
              <a:rPr lang="en-US" smtClean="0"/>
              <a:pPr/>
              <a:t>‹#›</a:t>
            </a:fld>
            <a:endParaRPr lang="en-US" dirty="0"/>
          </a:p>
        </p:txBody>
      </p:sp>
    </p:spTree>
    <p:extLst>
      <p:ext uri="{BB962C8B-B14F-4D97-AF65-F5344CB8AC3E}">
        <p14:creationId xmlns:p14="http://schemas.microsoft.com/office/powerpoint/2010/main" val="1444179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Palatino Linotype" panose="02040502050505030304" pitchFamily="18" charset="0"/>
        <a:ea typeface="+mn-ea"/>
        <a:cs typeface="+mn-cs"/>
      </a:defRPr>
    </a:lvl1pPr>
    <a:lvl2pPr marL="457200" algn="l" defTabSz="914400" rtl="0" eaLnBrk="1" latinLnBrk="0" hangingPunct="1">
      <a:defRPr sz="1200" kern="1200">
        <a:solidFill>
          <a:schemeClr val="tx1"/>
        </a:solidFill>
        <a:latin typeface="Palatino Linotype" panose="02040502050505030304" pitchFamily="18" charset="0"/>
        <a:ea typeface="+mn-ea"/>
        <a:cs typeface="+mn-cs"/>
      </a:defRPr>
    </a:lvl2pPr>
    <a:lvl3pPr marL="914400" algn="l" defTabSz="914400" rtl="0" eaLnBrk="1" latinLnBrk="0" hangingPunct="1">
      <a:defRPr sz="1200" kern="1200">
        <a:solidFill>
          <a:schemeClr val="tx1"/>
        </a:solidFill>
        <a:latin typeface="Palatino Linotype" panose="02040502050505030304" pitchFamily="18" charset="0"/>
        <a:ea typeface="+mn-ea"/>
        <a:cs typeface="+mn-cs"/>
      </a:defRPr>
    </a:lvl3pPr>
    <a:lvl4pPr marL="1371600" algn="l" defTabSz="914400" rtl="0" eaLnBrk="1" latinLnBrk="0" hangingPunct="1">
      <a:defRPr sz="1200" kern="1200">
        <a:solidFill>
          <a:schemeClr val="tx1"/>
        </a:solidFill>
        <a:latin typeface="Palatino Linotype" panose="02040502050505030304" pitchFamily="18" charset="0"/>
        <a:ea typeface="+mn-ea"/>
        <a:cs typeface="+mn-cs"/>
      </a:defRPr>
    </a:lvl4pPr>
    <a:lvl5pPr marL="1828800" algn="l" defTabSz="914400" rtl="0" eaLnBrk="1" latinLnBrk="0" hangingPunct="1">
      <a:defRPr sz="1200" kern="1200">
        <a:solidFill>
          <a:schemeClr val="tx1"/>
        </a:solidFill>
        <a:latin typeface="Palatino Linotype" panose="0204050205050503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neural activity that occurs in the </a:t>
            </a:r>
            <a:r>
              <a:rPr lang="en-US" u="sng" dirty="0"/>
              <a:t>absence of external stimulation</a:t>
            </a:r>
            <a:r>
              <a:rPr lang="en-US" dirty="0"/>
              <a:t> is </a:t>
            </a:r>
            <a:r>
              <a:rPr lang="en-US" u="sng" dirty="0"/>
              <a:t>persistent activity</a:t>
            </a:r>
            <a:r>
              <a:rPr lang="en-US" dirty="0"/>
              <a:t>—often associated with the active maintenance of short-term memory information in the brain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short-term memory of items or values is thought to be stored in the persistent activity of neurons in higher cortical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062B1B61-D7D0-4D0E-AC88-DC1D3D6B7371}" type="slidenum">
              <a:rPr lang="en-US" smtClean="0"/>
              <a:t>2</a:t>
            </a:fld>
            <a:endParaRPr lang="en-US"/>
          </a:p>
        </p:txBody>
      </p:sp>
    </p:spTree>
    <p:extLst>
      <p:ext uri="{BB962C8B-B14F-4D97-AF65-F5344CB8AC3E}">
        <p14:creationId xmlns:p14="http://schemas.microsoft.com/office/powerpoint/2010/main" val="1982693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brief (0.5 s)vibratory stimuli - range 6– 40 Hz</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B1B61-D7D0-4D0E-AC88-DC1D3D6B737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618203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Hold f1</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B1B61-D7D0-4D0E-AC88-DC1D3D6B737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675505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Hold f1</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B1B61-D7D0-4D0E-AC88-DC1D3D6B737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992238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Hold f1</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B1B61-D7D0-4D0E-AC88-DC1D3D6B737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328771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Hold f1</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B1B61-D7D0-4D0E-AC88-DC1D3D6B737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624932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Hold f1</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B1B61-D7D0-4D0E-AC88-DC1D3D6B737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09947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new coordinate system → the first coordinate accounts for as much of the variance in the data as possible, the second coordinate for as much of the remaining variance as possible, and so on</a:t>
            </a:r>
          </a:p>
          <a:p>
            <a:endParaRPr lang="en-US" dirty="0"/>
          </a:p>
        </p:txBody>
      </p:sp>
      <p:sp>
        <p:nvSpPr>
          <p:cNvPr id="4" name="Slide Number Placeholder 3"/>
          <p:cNvSpPr>
            <a:spLocks noGrp="1"/>
          </p:cNvSpPr>
          <p:nvPr>
            <p:ph type="sldNum" sz="quarter" idx="10"/>
          </p:nvPr>
        </p:nvSpPr>
        <p:spPr/>
        <p:txBody>
          <a:bodyPr/>
          <a:lstStyle/>
          <a:p>
            <a:fld id="{062B1B61-D7D0-4D0E-AC88-DC1D3D6B7371}" type="slidenum">
              <a:rPr lang="en-US" smtClean="0"/>
              <a:t>22</a:t>
            </a:fld>
            <a:endParaRPr lang="en-US"/>
          </a:p>
        </p:txBody>
      </p:sp>
    </p:spTree>
    <p:extLst>
      <p:ext uri="{BB962C8B-B14F-4D97-AF65-F5344CB8AC3E}">
        <p14:creationId xmlns:p14="http://schemas.microsoft.com/office/powerpoint/2010/main" val="4029994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new coordinate system → the first coordinate accounts for as much of the variance in the data as possible, the second coordinate for as much of the remaining variance as possible, and so 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B1B61-D7D0-4D0E-AC88-DC1D3D6B737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032592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new coordinate system → the first coordinate accounts for as much of the variance in the data as possible, the second coordinate for as much of the remaining variance as possible, and so 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B1B61-D7D0-4D0E-AC88-DC1D3D6B737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77184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new coordinate system → the first coordinate accounts for as much of the variance in the data as possible, the second coordinate for as much of the remaining variance as possible, and so 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B1B61-D7D0-4D0E-AC88-DC1D3D6B737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091068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neural activity that occurs in the </a:t>
            </a:r>
            <a:r>
              <a:rPr lang="en-US" u="sng" dirty="0"/>
              <a:t>absence of external stimulation</a:t>
            </a:r>
            <a:r>
              <a:rPr lang="en-US" dirty="0"/>
              <a:t> is </a:t>
            </a:r>
            <a:r>
              <a:rPr lang="en-US" u="sng" dirty="0"/>
              <a:t>persistent activity</a:t>
            </a:r>
            <a:r>
              <a:rPr lang="en-US" dirty="0"/>
              <a:t>—often associated with the active maintenance of short-term memory information in the brain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short-term memory of items or values is thought to be stored in the persistent activity of neurons in higher cortical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B1B61-D7D0-4D0E-AC88-DC1D3D6B737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314673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new coordinate system → the first coordinate accounts for as much of the variance in the data as possible, the second coordinate for as much of the remaining variance as possible, and so 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B1B61-D7D0-4D0E-AC88-DC1D3D6B737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073151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new coordinate system → the first coordinate accounts for as much of the variance in the data as possible, the second coordinate for as much of the remaining variance as possible, and so 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B1B61-D7D0-4D0E-AC88-DC1D3D6B737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139789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new coordinate system → the first coordinate accounts for as much of the variance in the data as possible, the second coordinate for as much of the remaining variance as possible, and so 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B1B61-D7D0-4D0E-AC88-DC1D3D6B7371}" type="slidenum">
              <a:rPr kumimoji="0" lang="en-US" sz="1200" b="0" i="0" u="none" strike="noStrike" kern="1200" cap="none" spc="0" normalizeH="0" baseline="0" noProof="0" smtClean="0">
                <a:ln>
                  <a:noFill/>
                </a:ln>
                <a:solidFill>
                  <a:prstClr val="black"/>
                </a:solidFill>
                <a:effectLst/>
                <a:uLnTx/>
                <a:uFillTx/>
                <a:latin typeface="Palatino Linotype" panose="0204050205050503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p:txBody>
      </p:sp>
    </p:spTree>
    <p:extLst>
      <p:ext uri="{BB962C8B-B14F-4D97-AF65-F5344CB8AC3E}">
        <p14:creationId xmlns:p14="http://schemas.microsoft.com/office/powerpoint/2010/main" val="3824679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Shape 250"/>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dk1"/>
                </a:solidFill>
                <a:ea typeface="Calibri"/>
                <a:cs typeface="Calibri"/>
                <a:sym typeface="Calibri"/>
              </a:rPr>
              <a:t>new coordinate system → the first coordinate accounts for as much of the variance in the data as possible, the second coordinate for as much of the remaining variance as possible, and so on</a:t>
            </a:r>
            <a:endParaRPr dirty="0"/>
          </a:p>
          <a:p>
            <a:pPr marL="0" marR="0" lvl="0" indent="0" algn="l" rtl="0">
              <a:spcBef>
                <a:spcPts val="0"/>
              </a:spcBef>
              <a:spcAft>
                <a:spcPts val="0"/>
              </a:spcAft>
              <a:buNone/>
            </a:pPr>
            <a:endParaRPr sz="1200" b="0" i="0" u="none" strike="noStrike" cap="none" dirty="0">
              <a:solidFill>
                <a:schemeClr val="dk1"/>
              </a:solidFill>
              <a:ea typeface="Calibri"/>
              <a:cs typeface="Calibri"/>
              <a:sym typeface="Calibri"/>
            </a:endParaRPr>
          </a:p>
        </p:txBody>
      </p:sp>
      <p:sp>
        <p:nvSpPr>
          <p:cNvPr id="251" name="Shape 251"/>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33</a:t>
            </a:fld>
            <a:endParaRPr kumimoji="0" sz="1200" b="0" i="0" u="none" strike="noStrike" kern="0" cap="none" spc="0" normalizeH="0" baseline="0" noProof="0" dirty="0">
              <a:ln>
                <a:noFill/>
              </a:ln>
              <a:solidFill>
                <a:srgbClr val="000000"/>
              </a:solidFill>
              <a:effectLst/>
              <a:uLnTx/>
              <a:uFillTx/>
              <a:ea typeface="Calibri"/>
              <a:cs typeface="Calibri"/>
              <a:sym typeface="Calibri"/>
            </a:endParaRPr>
          </a:p>
        </p:txBody>
      </p:sp>
    </p:spTree>
    <p:extLst>
      <p:ext uri="{BB962C8B-B14F-4D97-AF65-F5344CB8AC3E}">
        <p14:creationId xmlns:p14="http://schemas.microsoft.com/office/powerpoint/2010/main" val="881500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Shape 250"/>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dk1"/>
                </a:solidFill>
                <a:ea typeface="Calibri"/>
                <a:cs typeface="Calibri"/>
                <a:sym typeface="Calibri"/>
              </a:rPr>
              <a:t>new coordinate system → the first coordinate accounts for as much of the variance in the data as possible, the second coordinate for as much of the remaining variance as possible, and so on</a:t>
            </a:r>
            <a:endParaRPr dirty="0"/>
          </a:p>
          <a:p>
            <a:pPr marL="0" marR="0" lvl="0" indent="0" algn="l" rtl="0">
              <a:spcBef>
                <a:spcPts val="0"/>
              </a:spcBef>
              <a:spcAft>
                <a:spcPts val="0"/>
              </a:spcAft>
              <a:buNone/>
            </a:pPr>
            <a:endParaRPr sz="1200" b="0" i="0" u="none" strike="noStrike" cap="none" dirty="0">
              <a:solidFill>
                <a:schemeClr val="dk1"/>
              </a:solidFill>
              <a:ea typeface="Calibri"/>
              <a:cs typeface="Calibri"/>
              <a:sym typeface="Calibri"/>
            </a:endParaRPr>
          </a:p>
        </p:txBody>
      </p:sp>
      <p:sp>
        <p:nvSpPr>
          <p:cNvPr id="251" name="Shape 251"/>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34</a:t>
            </a:fld>
            <a:endParaRPr kumimoji="0" sz="1200" b="0" i="0" u="none" strike="noStrike" kern="0" cap="none" spc="0" normalizeH="0" baseline="0" noProof="0" dirty="0">
              <a:ln>
                <a:noFill/>
              </a:ln>
              <a:solidFill>
                <a:srgbClr val="000000"/>
              </a:solidFill>
              <a:effectLst/>
              <a:uLnTx/>
              <a:uFillTx/>
              <a:ea typeface="Calibri"/>
              <a:cs typeface="Calibri"/>
              <a:sym typeface="Calibri"/>
            </a:endParaRPr>
          </a:p>
        </p:txBody>
      </p:sp>
    </p:spTree>
    <p:extLst>
      <p:ext uri="{BB962C8B-B14F-4D97-AF65-F5344CB8AC3E}">
        <p14:creationId xmlns:p14="http://schemas.microsoft.com/office/powerpoint/2010/main" val="3589216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Shape 250"/>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none" strike="noStrike" cap="none" dirty="0">
                <a:solidFill>
                  <a:schemeClr val="dk1"/>
                </a:solidFill>
                <a:ea typeface="Calibri"/>
                <a:cs typeface="Calibri"/>
                <a:sym typeface="Calibri"/>
              </a:rPr>
              <a:t>new coordinate system → the first coordinate accounts for as much of the variance in the data as possible, the second coordinate for as much of the remaining variance as possible, and so on</a:t>
            </a:r>
            <a:endParaRPr dirty="0"/>
          </a:p>
          <a:p>
            <a:pPr marL="0" marR="0" lvl="0" indent="0" algn="l" rtl="0">
              <a:spcBef>
                <a:spcPts val="0"/>
              </a:spcBef>
              <a:spcAft>
                <a:spcPts val="0"/>
              </a:spcAft>
              <a:buNone/>
            </a:pPr>
            <a:endParaRPr sz="1200" b="0" i="0" u="none" strike="noStrike" cap="none" dirty="0">
              <a:solidFill>
                <a:schemeClr val="dk1"/>
              </a:solidFill>
              <a:ea typeface="Calibri"/>
              <a:cs typeface="Calibri"/>
              <a:sym typeface="Calibri"/>
            </a:endParaRPr>
          </a:p>
        </p:txBody>
      </p:sp>
      <p:sp>
        <p:nvSpPr>
          <p:cNvPr id="251" name="Shape 251"/>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35</a:t>
            </a:fld>
            <a:endParaRPr kumimoji="0" sz="1200" b="0" i="0" u="none" strike="noStrike" kern="0" cap="none" spc="0" normalizeH="0" baseline="0" noProof="0" dirty="0">
              <a:ln>
                <a:noFill/>
              </a:ln>
              <a:solidFill>
                <a:srgbClr val="000000"/>
              </a:solidFill>
              <a:effectLst/>
              <a:uLnTx/>
              <a:uFillTx/>
              <a:ea typeface="Calibri"/>
              <a:cs typeface="Calibri"/>
              <a:sym typeface="Calibri"/>
            </a:endParaRPr>
          </a:p>
        </p:txBody>
      </p:sp>
    </p:spTree>
    <p:extLst>
      <p:ext uri="{BB962C8B-B14F-4D97-AF65-F5344CB8AC3E}">
        <p14:creationId xmlns:p14="http://schemas.microsoft.com/office/powerpoint/2010/main" val="3819629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Nearly perfect</a:t>
            </a:r>
            <a:r>
              <a:rPr lang="en-US" baseline="0" dirty="0"/>
              <a:t> </a:t>
            </a:r>
            <a:r>
              <a:rPr lang="en-US" baseline="0" dirty="0" err="1"/>
              <a:t>demixing</a:t>
            </a:r>
            <a:endParaRPr lang="en-US" dirty="0"/>
          </a:p>
        </p:txBody>
      </p:sp>
      <p:sp>
        <p:nvSpPr>
          <p:cNvPr id="4" name="Espace réservé du numéro de diapositive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lang="en-US" sz="1200" b="0" i="0" u="none" strike="noStrike" kern="0" cap="none" spc="0" normalizeH="0" baseline="0" noProof="0" dirty="0">
              <a:ln>
                <a:noFill/>
              </a:ln>
              <a:solidFill>
                <a:srgbClr val="000000"/>
              </a:solidFill>
              <a:effectLst/>
              <a:uLnTx/>
              <a:uFillTx/>
              <a:ea typeface="Calibri"/>
              <a:cs typeface="Calibri"/>
              <a:sym typeface="Calibri"/>
            </a:endParaRPr>
          </a:p>
        </p:txBody>
      </p:sp>
    </p:spTree>
    <p:extLst>
      <p:ext uri="{BB962C8B-B14F-4D97-AF65-F5344CB8AC3E}">
        <p14:creationId xmlns:p14="http://schemas.microsoft.com/office/powerpoint/2010/main" val="2786158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2B1B61-D7D0-4D0E-AC88-DC1D3D6B7371}" type="slidenum">
              <a:rPr lang="en-US" smtClean="0"/>
              <a:t>48</a:t>
            </a:fld>
            <a:endParaRPr lang="en-US"/>
          </a:p>
        </p:txBody>
      </p:sp>
    </p:spTree>
    <p:extLst>
      <p:ext uri="{BB962C8B-B14F-4D97-AF65-F5344CB8AC3E}">
        <p14:creationId xmlns:p14="http://schemas.microsoft.com/office/powerpoint/2010/main" val="1241573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2B1B61-D7D0-4D0E-AC88-DC1D3D6B7371}" type="slidenum">
              <a:rPr lang="en-US" smtClean="0"/>
              <a:t>49</a:t>
            </a:fld>
            <a:endParaRPr lang="en-US"/>
          </a:p>
        </p:txBody>
      </p:sp>
    </p:spTree>
    <p:extLst>
      <p:ext uri="{BB962C8B-B14F-4D97-AF65-F5344CB8AC3E}">
        <p14:creationId xmlns:p14="http://schemas.microsoft.com/office/powerpoint/2010/main" val="11694675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2B1B61-D7D0-4D0E-AC88-DC1D3D6B7371}" type="slidenum">
              <a:rPr lang="en-US" smtClean="0"/>
              <a:t>50</a:t>
            </a:fld>
            <a:endParaRPr lang="en-US"/>
          </a:p>
        </p:txBody>
      </p:sp>
    </p:spTree>
    <p:extLst>
      <p:ext uri="{BB962C8B-B14F-4D97-AF65-F5344CB8AC3E}">
        <p14:creationId xmlns:p14="http://schemas.microsoft.com/office/powerpoint/2010/main" val="3144521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activity of these neurons often varies strongly in time, even if time is unimportant </a:t>
            </a:r>
            <a:r>
              <a:rPr lang="en-US" dirty="0" err="1"/>
              <a:t>forwhether</a:t>
            </a:r>
            <a:r>
              <a:rPr lang="en-US" dirty="0"/>
              <a:t> or </a:t>
            </a:r>
            <a:r>
              <a:rPr lang="en-US" dirty="0" err="1"/>
              <a:t>notrewards</a:t>
            </a:r>
            <a:r>
              <a:rPr lang="en-US" dirty="0"/>
              <a:t> </a:t>
            </a:r>
            <a:r>
              <a:rPr lang="en-US" dirty="0" err="1"/>
              <a:t>arereceived</a:t>
            </a:r>
            <a:r>
              <a:rPr lang="en-US"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B1B61-D7D0-4D0E-AC88-DC1D3D6B737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062699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the activity of these neurons often varies strongly in time, even if time is unimportant </a:t>
            </a:r>
            <a:r>
              <a:rPr lang="en-US" dirty="0" err="1"/>
              <a:t>forwhether</a:t>
            </a:r>
            <a:r>
              <a:rPr lang="en-US" dirty="0"/>
              <a:t> or </a:t>
            </a:r>
            <a:r>
              <a:rPr lang="en-US" dirty="0" err="1"/>
              <a:t>notrewards</a:t>
            </a:r>
            <a:r>
              <a:rPr lang="en-US" dirty="0"/>
              <a:t> </a:t>
            </a:r>
            <a:r>
              <a:rPr lang="en-US" dirty="0" err="1"/>
              <a:t>arereceived</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different neurons have highly heterogeneous patterns of activity, making interpretation of the data difficult.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B1B61-D7D0-4D0E-AC88-DC1D3D6B737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050125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b="1" dirty="0"/>
              <a:t>--&gt; representation of data to reduce heterogeneity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B1B61-D7D0-4D0E-AC88-DC1D3D6B737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139142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brief (0.5 s)vibratory stimuli - range 6– 40 Hz</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B1B61-D7D0-4D0E-AC88-DC1D3D6B737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658550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brief (0.5 s)vibratory stimuli - range 6– 40 Hz</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B1B61-D7D0-4D0E-AC88-DC1D3D6B737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790186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Hold f1</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B1B61-D7D0-4D0E-AC88-DC1D3D6B737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150005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brief (0.5 s)vibratory stimuli - range 6– 40 Hz</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B1B61-D7D0-4D0E-AC88-DC1D3D6B737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701761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581E-C13A-434C-B67D-D7BA0974CF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AE0D3D-A8D4-48F2-AF8D-5BC2EC1C28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96E4ED-FC57-46D4-9D9E-17404E736D11}"/>
              </a:ext>
            </a:extLst>
          </p:cNvPr>
          <p:cNvSpPr>
            <a:spLocks noGrp="1"/>
          </p:cNvSpPr>
          <p:nvPr>
            <p:ph type="dt" sz="half" idx="10"/>
          </p:nvPr>
        </p:nvSpPr>
        <p:spPr/>
        <p:txBody>
          <a:bodyPr/>
          <a:lstStyle/>
          <a:p>
            <a:fld id="{79C8064B-5C03-429E-A87D-28D095745407}" type="datetime1">
              <a:rPr lang="en-US" smtClean="0"/>
              <a:t>6/15/2018</a:t>
            </a:fld>
            <a:endParaRPr lang="en-US"/>
          </a:p>
        </p:txBody>
      </p:sp>
      <p:sp>
        <p:nvSpPr>
          <p:cNvPr id="5" name="Footer Placeholder 4">
            <a:extLst>
              <a:ext uri="{FF2B5EF4-FFF2-40B4-BE49-F238E27FC236}">
                <a16:creationId xmlns:a16="http://schemas.microsoft.com/office/drawing/2014/main" id="{3A650177-3832-4FBE-B45F-2CBA2B18C4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DBF30B-146E-4E85-8845-C49A2E3FE20A}"/>
              </a:ext>
            </a:extLst>
          </p:cNvPr>
          <p:cNvSpPr>
            <a:spLocks noGrp="1"/>
          </p:cNvSpPr>
          <p:nvPr>
            <p:ph type="sldNum" sz="quarter" idx="12"/>
          </p:nvPr>
        </p:nvSpPr>
        <p:spPr/>
        <p:txBody>
          <a:bodyPr/>
          <a:lstStyle/>
          <a:p>
            <a:fld id="{4B98F4B1-A9C2-453D-B68F-04AD8E680B02}" type="slidenum">
              <a:rPr lang="en-US" smtClean="0"/>
              <a:t>‹#›</a:t>
            </a:fld>
            <a:endParaRPr lang="en-US"/>
          </a:p>
        </p:txBody>
      </p:sp>
    </p:spTree>
    <p:extLst>
      <p:ext uri="{BB962C8B-B14F-4D97-AF65-F5344CB8AC3E}">
        <p14:creationId xmlns:p14="http://schemas.microsoft.com/office/powerpoint/2010/main" val="3823968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6567B-0930-4538-8EEB-1B58D678B4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F57E84-886D-4CA5-8660-5ED34F7E21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F0CDED-2D51-4CB1-8D16-3A1E8A1C7A89}"/>
              </a:ext>
            </a:extLst>
          </p:cNvPr>
          <p:cNvSpPr>
            <a:spLocks noGrp="1"/>
          </p:cNvSpPr>
          <p:nvPr>
            <p:ph type="dt" sz="half" idx="10"/>
          </p:nvPr>
        </p:nvSpPr>
        <p:spPr/>
        <p:txBody>
          <a:bodyPr/>
          <a:lstStyle/>
          <a:p>
            <a:fld id="{9EBD9ABF-B68A-4935-A3EC-49BBFF8BD945}" type="datetime1">
              <a:rPr lang="en-US" smtClean="0"/>
              <a:t>6/15/2018</a:t>
            </a:fld>
            <a:endParaRPr lang="en-US"/>
          </a:p>
        </p:txBody>
      </p:sp>
      <p:sp>
        <p:nvSpPr>
          <p:cNvPr id="5" name="Footer Placeholder 4">
            <a:extLst>
              <a:ext uri="{FF2B5EF4-FFF2-40B4-BE49-F238E27FC236}">
                <a16:creationId xmlns:a16="http://schemas.microsoft.com/office/drawing/2014/main" id="{216D15BD-C1AB-4497-9C8F-FD2353B504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35F46C-4EA3-457D-B074-979ED25EE49B}"/>
              </a:ext>
            </a:extLst>
          </p:cNvPr>
          <p:cNvSpPr>
            <a:spLocks noGrp="1"/>
          </p:cNvSpPr>
          <p:nvPr>
            <p:ph type="sldNum" sz="quarter" idx="12"/>
          </p:nvPr>
        </p:nvSpPr>
        <p:spPr/>
        <p:txBody>
          <a:bodyPr/>
          <a:lstStyle/>
          <a:p>
            <a:fld id="{4B98F4B1-A9C2-453D-B68F-04AD8E680B02}" type="slidenum">
              <a:rPr lang="en-US" smtClean="0"/>
              <a:t>‹#›</a:t>
            </a:fld>
            <a:endParaRPr lang="en-US"/>
          </a:p>
        </p:txBody>
      </p:sp>
    </p:spTree>
    <p:extLst>
      <p:ext uri="{BB962C8B-B14F-4D97-AF65-F5344CB8AC3E}">
        <p14:creationId xmlns:p14="http://schemas.microsoft.com/office/powerpoint/2010/main" val="532191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61F20F-2D87-40D7-A748-BBD490BD3D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28DC26-C4C9-4DB8-A80E-2E87B7117C0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5135AF-A1D5-466C-A126-F7F243589B24}"/>
              </a:ext>
            </a:extLst>
          </p:cNvPr>
          <p:cNvSpPr>
            <a:spLocks noGrp="1"/>
          </p:cNvSpPr>
          <p:nvPr>
            <p:ph type="dt" sz="half" idx="10"/>
          </p:nvPr>
        </p:nvSpPr>
        <p:spPr/>
        <p:txBody>
          <a:bodyPr/>
          <a:lstStyle/>
          <a:p>
            <a:fld id="{645DD622-CA0A-478F-B264-FBC036D6AE51}" type="datetime1">
              <a:rPr lang="en-US" smtClean="0"/>
              <a:t>6/15/2018</a:t>
            </a:fld>
            <a:endParaRPr lang="en-US"/>
          </a:p>
        </p:txBody>
      </p:sp>
      <p:sp>
        <p:nvSpPr>
          <p:cNvPr id="5" name="Footer Placeholder 4">
            <a:extLst>
              <a:ext uri="{FF2B5EF4-FFF2-40B4-BE49-F238E27FC236}">
                <a16:creationId xmlns:a16="http://schemas.microsoft.com/office/drawing/2014/main" id="{5B64D6A9-9AEB-4D3D-AE1B-0C2BA6978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4C932A-947E-4F18-BC19-1B3ACB9F9485}"/>
              </a:ext>
            </a:extLst>
          </p:cNvPr>
          <p:cNvSpPr>
            <a:spLocks noGrp="1"/>
          </p:cNvSpPr>
          <p:nvPr>
            <p:ph type="sldNum" sz="quarter" idx="12"/>
          </p:nvPr>
        </p:nvSpPr>
        <p:spPr/>
        <p:txBody>
          <a:bodyPr/>
          <a:lstStyle/>
          <a:p>
            <a:fld id="{4B98F4B1-A9C2-453D-B68F-04AD8E680B02}" type="slidenum">
              <a:rPr lang="en-US" smtClean="0"/>
              <a:t>‹#›</a:t>
            </a:fld>
            <a:endParaRPr lang="en-US"/>
          </a:p>
        </p:txBody>
      </p:sp>
    </p:spTree>
    <p:extLst>
      <p:ext uri="{BB962C8B-B14F-4D97-AF65-F5344CB8AC3E}">
        <p14:creationId xmlns:p14="http://schemas.microsoft.com/office/powerpoint/2010/main" val="1795831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37DC8-033C-4D13-9257-3EC4610594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DA5FB1-B7FD-4FF5-8102-96B3824E44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BCF1B9-3282-48C6-BEE3-A6FFC97CDE62}"/>
              </a:ext>
            </a:extLst>
          </p:cNvPr>
          <p:cNvSpPr>
            <a:spLocks noGrp="1"/>
          </p:cNvSpPr>
          <p:nvPr>
            <p:ph type="dt" sz="half" idx="10"/>
          </p:nvPr>
        </p:nvSpPr>
        <p:spPr/>
        <p:txBody>
          <a:bodyPr/>
          <a:lstStyle/>
          <a:p>
            <a:fld id="{FF4656E0-B1EB-433E-B423-476929692DB7}" type="datetime1">
              <a:rPr lang="en-US" smtClean="0"/>
              <a:t>6/15/2018</a:t>
            </a:fld>
            <a:endParaRPr lang="en-US" dirty="0"/>
          </a:p>
        </p:txBody>
      </p:sp>
      <p:sp>
        <p:nvSpPr>
          <p:cNvPr id="5" name="Footer Placeholder 4">
            <a:extLst>
              <a:ext uri="{FF2B5EF4-FFF2-40B4-BE49-F238E27FC236}">
                <a16:creationId xmlns:a16="http://schemas.microsoft.com/office/drawing/2014/main" id="{E014A650-9141-4C87-BD2C-54C28454B0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6D0F35-8DE1-4815-A414-F67BDA45168B}"/>
              </a:ext>
            </a:extLst>
          </p:cNvPr>
          <p:cNvSpPr>
            <a:spLocks noGrp="1"/>
          </p:cNvSpPr>
          <p:nvPr>
            <p:ph type="sldNum" sz="quarter" idx="12"/>
          </p:nvPr>
        </p:nvSpPr>
        <p:spPr/>
        <p:txBody>
          <a:bodyPr/>
          <a:lstStyle/>
          <a:p>
            <a:fld id="{1C562541-BF24-47AD-8649-6920442084F4}" type="slidenum">
              <a:rPr lang="en-US" smtClean="0"/>
              <a:t>‹#›</a:t>
            </a:fld>
            <a:endParaRPr lang="en-US" dirty="0"/>
          </a:p>
        </p:txBody>
      </p:sp>
    </p:spTree>
    <p:extLst>
      <p:ext uri="{BB962C8B-B14F-4D97-AF65-F5344CB8AC3E}">
        <p14:creationId xmlns:p14="http://schemas.microsoft.com/office/powerpoint/2010/main" val="1359866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84C61-212E-4570-AD88-34EE94BEEB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722200-92C5-434C-B328-B1D29EB6AB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FE736D-80EE-4392-ADE4-929D0CCB9874}"/>
              </a:ext>
            </a:extLst>
          </p:cNvPr>
          <p:cNvSpPr>
            <a:spLocks noGrp="1"/>
          </p:cNvSpPr>
          <p:nvPr>
            <p:ph type="dt" sz="half" idx="10"/>
          </p:nvPr>
        </p:nvSpPr>
        <p:spPr/>
        <p:txBody>
          <a:bodyPr/>
          <a:lstStyle/>
          <a:p>
            <a:fld id="{CB08F4D8-A36D-4686-91C5-26DBA849A021}" type="datetime1">
              <a:rPr lang="en-US" smtClean="0"/>
              <a:t>6/15/2018</a:t>
            </a:fld>
            <a:endParaRPr lang="en-US" dirty="0"/>
          </a:p>
        </p:txBody>
      </p:sp>
      <p:sp>
        <p:nvSpPr>
          <p:cNvPr id="5" name="Footer Placeholder 4">
            <a:extLst>
              <a:ext uri="{FF2B5EF4-FFF2-40B4-BE49-F238E27FC236}">
                <a16:creationId xmlns:a16="http://schemas.microsoft.com/office/drawing/2014/main" id="{3AE9A649-3A25-4B1A-9520-86156AD91C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00105B5-2CD1-4064-87BA-74FCF1F71ABC}"/>
              </a:ext>
            </a:extLst>
          </p:cNvPr>
          <p:cNvSpPr>
            <a:spLocks noGrp="1"/>
          </p:cNvSpPr>
          <p:nvPr>
            <p:ph type="sldNum" sz="quarter" idx="12"/>
          </p:nvPr>
        </p:nvSpPr>
        <p:spPr/>
        <p:txBody>
          <a:bodyPr/>
          <a:lstStyle/>
          <a:p>
            <a:fld id="{1C562541-BF24-47AD-8649-6920442084F4}" type="slidenum">
              <a:rPr lang="en-US" smtClean="0"/>
              <a:t>‹#›</a:t>
            </a:fld>
            <a:endParaRPr lang="en-US" dirty="0"/>
          </a:p>
        </p:txBody>
      </p:sp>
    </p:spTree>
    <p:extLst>
      <p:ext uri="{BB962C8B-B14F-4D97-AF65-F5344CB8AC3E}">
        <p14:creationId xmlns:p14="http://schemas.microsoft.com/office/powerpoint/2010/main" val="40372370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526B-30C8-4B5F-9BE7-718B4D2531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CF8CC3-270B-4B91-B264-9C84D75B7A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42C3270-FCC3-43A5-B7F0-E7869AF87FF6}"/>
              </a:ext>
            </a:extLst>
          </p:cNvPr>
          <p:cNvSpPr>
            <a:spLocks noGrp="1"/>
          </p:cNvSpPr>
          <p:nvPr>
            <p:ph type="dt" sz="half" idx="10"/>
          </p:nvPr>
        </p:nvSpPr>
        <p:spPr/>
        <p:txBody>
          <a:bodyPr/>
          <a:lstStyle/>
          <a:p>
            <a:fld id="{03194B9A-0D21-4999-9370-8474957A9547}" type="datetime1">
              <a:rPr lang="en-US" smtClean="0"/>
              <a:t>6/15/2018</a:t>
            </a:fld>
            <a:endParaRPr lang="en-US" dirty="0"/>
          </a:p>
        </p:txBody>
      </p:sp>
      <p:sp>
        <p:nvSpPr>
          <p:cNvPr id="5" name="Footer Placeholder 4">
            <a:extLst>
              <a:ext uri="{FF2B5EF4-FFF2-40B4-BE49-F238E27FC236}">
                <a16:creationId xmlns:a16="http://schemas.microsoft.com/office/drawing/2014/main" id="{D3B40D91-06C7-476C-A95D-BD4973DF3CC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4DBEDC7-F184-4F13-AF9B-F61B34B1BB29}"/>
              </a:ext>
            </a:extLst>
          </p:cNvPr>
          <p:cNvSpPr>
            <a:spLocks noGrp="1"/>
          </p:cNvSpPr>
          <p:nvPr>
            <p:ph type="sldNum" sz="quarter" idx="12"/>
          </p:nvPr>
        </p:nvSpPr>
        <p:spPr/>
        <p:txBody>
          <a:bodyPr/>
          <a:lstStyle/>
          <a:p>
            <a:fld id="{1C562541-BF24-47AD-8649-6920442084F4}" type="slidenum">
              <a:rPr lang="en-US" smtClean="0"/>
              <a:t>‹#›</a:t>
            </a:fld>
            <a:endParaRPr lang="en-US" dirty="0"/>
          </a:p>
        </p:txBody>
      </p:sp>
    </p:spTree>
    <p:extLst>
      <p:ext uri="{BB962C8B-B14F-4D97-AF65-F5344CB8AC3E}">
        <p14:creationId xmlns:p14="http://schemas.microsoft.com/office/powerpoint/2010/main" val="88098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40491-20F6-4FD4-A877-DB5AC19163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9627E3-9559-420E-953E-F27D44C217C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C103EF-8D63-4BEF-A467-C13512E85D7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3C5174-DBBF-42C5-9D5F-F08C26419D80}"/>
              </a:ext>
            </a:extLst>
          </p:cNvPr>
          <p:cNvSpPr>
            <a:spLocks noGrp="1"/>
          </p:cNvSpPr>
          <p:nvPr>
            <p:ph type="dt" sz="half" idx="10"/>
          </p:nvPr>
        </p:nvSpPr>
        <p:spPr/>
        <p:txBody>
          <a:bodyPr/>
          <a:lstStyle/>
          <a:p>
            <a:fld id="{93EAC423-E169-4548-9C99-BE0C6896340D}" type="datetime1">
              <a:rPr lang="en-US" smtClean="0"/>
              <a:t>6/15/2018</a:t>
            </a:fld>
            <a:endParaRPr lang="en-US" dirty="0"/>
          </a:p>
        </p:txBody>
      </p:sp>
      <p:sp>
        <p:nvSpPr>
          <p:cNvPr id="6" name="Footer Placeholder 5">
            <a:extLst>
              <a:ext uri="{FF2B5EF4-FFF2-40B4-BE49-F238E27FC236}">
                <a16:creationId xmlns:a16="http://schemas.microsoft.com/office/drawing/2014/main" id="{1DCFE851-D7AA-46A5-95A0-D55DBD5CE2D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ED01B4-107A-4605-A623-289A389B947A}"/>
              </a:ext>
            </a:extLst>
          </p:cNvPr>
          <p:cNvSpPr>
            <a:spLocks noGrp="1"/>
          </p:cNvSpPr>
          <p:nvPr>
            <p:ph type="sldNum" sz="quarter" idx="12"/>
          </p:nvPr>
        </p:nvSpPr>
        <p:spPr/>
        <p:txBody>
          <a:bodyPr/>
          <a:lstStyle/>
          <a:p>
            <a:fld id="{1C562541-BF24-47AD-8649-6920442084F4}" type="slidenum">
              <a:rPr lang="en-US" smtClean="0"/>
              <a:t>‹#›</a:t>
            </a:fld>
            <a:endParaRPr lang="en-US" dirty="0"/>
          </a:p>
        </p:txBody>
      </p:sp>
    </p:spTree>
    <p:extLst>
      <p:ext uri="{BB962C8B-B14F-4D97-AF65-F5344CB8AC3E}">
        <p14:creationId xmlns:p14="http://schemas.microsoft.com/office/powerpoint/2010/main" val="1545290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17768-245B-4E5B-A0EA-C4E92DA561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660DE1-ABE7-49F4-A8AB-8DDA85C91A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2815304-6F5E-4825-B850-4DBF346071F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1EE0A0-2F59-4F8C-BD73-F08A1E2775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8C4861F-718B-47DA-9F5A-735B7E27741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E26F15-8F15-47A9-9482-D6948BFFB260}"/>
              </a:ext>
            </a:extLst>
          </p:cNvPr>
          <p:cNvSpPr>
            <a:spLocks noGrp="1"/>
          </p:cNvSpPr>
          <p:nvPr>
            <p:ph type="dt" sz="half" idx="10"/>
          </p:nvPr>
        </p:nvSpPr>
        <p:spPr/>
        <p:txBody>
          <a:bodyPr/>
          <a:lstStyle/>
          <a:p>
            <a:fld id="{0B8D5186-318F-4150-ACEB-678D439A8BED}" type="datetime1">
              <a:rPr lang="en-US" smtClean="0"/>
              <a:t>6/15/2018</a:t>
            </a:fld>
            <a:endParaRPr lang="en-US" dirty="0"/>
          </a:p>
        </p:txBody>
      </p:sp>
      <p:sp>
        <p:nvSpPr>
          <p:cNvPr id="8" name="Footer Placeholder 7">
            <a:extLst>
              <a:ext uri="{FF2B5EF4-FFF2-40B4-BE49-F238E27FC236}">
                <a16:creationId xmlns:a16="http://schemas.microsoft.com/office/drawing/2014/main" id="{59A9C0C2-7A77-4B77-BB82-1D0C345C4C1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B85F376-B41A-4FE4-886F-FABB71001557}"/>
              </a:ext>
            </a:extLst>
          </p:cNvPr>
          <p:cNvSpPr>
            <a:spLocks noGrp="1"/>
          </p:cNvSpPr>
          <p:nvPr>
            <p:ph type="sldNum" sz="quarter" idx="12"/>
          </p:nvPr>
        </p:nvSpPr>
        <p:spPr/>
        <p:txBody>
          <a:bodyPr/>
          <a:lstStyle/>
          <a:p>
            <a:fld id="{1C562541-BF24-47AD-8649-6920442084F4}" type="slidenum">
              <a:rPr lang="en-US" smtClean="0"/>
              <a:t>‹#›</a:t>
            </a:fld>
            <a:endParaRPr lang="en-US" dirty="0"/>
          </a:p>
        </p:txBody>
      </p:sp>
    </p:spTree>
    <p:extLst>
      <p:ext uri="{BB962C8B-B14F-4D97-AF65-F5344CB8AC3E}">
        <p14:creationId xmlns:p14="http://schemas.microsoft.com/office/powerpoint/2010/main" val="1144037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1EF5-6DED-4544-B1A0-81B3FE89C5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90CA4F-5C16-42F1-91E8-6923B6320B47}"/>
              </a:ext>
            </a:extLst>
          </p:cNvPr>
          <p:cNvSpPr>
            <a:spLocks noGrp="1"/>
          </p:cNvSpPr>
          <p:nvPr>
            <p:ph type="dt" sz="half" idx="10"/>
          </p:nvPr>
        </p:nvSpPr>
        <p:spPr/>
        <p:txBody>
          <a:bodyPr/>
          <a:lstStyle/>
          <a:p>
            <a:fld id="{8E245C4A-ED34-4FC6-A80E-BDC4BC8EDC1C}" type="datetime1">
              <a:rPr lang="en-US" smtClean="0"/>
              <a:t>6/15/2018</a:t>
            </a:fld>
            <a:endParaRPr lang="en-US" dirty="0"/>
          </a:p>
        </p:txBody>
      </p:sp>
      <p:sp>
        <p:nvSpPr>
          <p:cNvPr id="4" name="Footer Placeholder 3">
            <a:extLst>
              <a:ext uri="{FF2B5EF4-FFF2-40B4-BE49-F238E27FC236}">
                <a16:creationId xmlns:a16="http://schemas.microsoft.com/office/drawing/2014/main" id="{9ACB6ED1-6562-46E7-91EE-3F6F8C25A3A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F268E78-CD25-414E-89DB-7D5190374F70}"/>
              </a:ext>
            </a:extLst>
          </p:cNvPr>
          <p:cNvSpPr>
            <a:spLocks noGrp="1"/>
          </p:cNvSpPr>
          <p:nvPr>
            <p:ph type="sldNum" sz="quarter" idx="12"/>
          </p:nvPr>
        </p:nvSpPr>
        <p:spPr/>
        <p:txBody>
          <a:bodyPr/>
          <a:lstStyle/>
          <a:p>
            <a:fld id="{1C562541-BF24-47AD-8649-6920442084F4}" type="slidenum">
              <a:rPr lang="en-US" smtClean="0"/>
              <a:t>‹#›</a:t>
            </a:fld>
            <a:endParaRPr lang="en-US" dirty="0"/>
          </a:p>
        </p:txBody>
      </p:sp>
    </p:spTree>
    <p:extLst>
      <p:ext uri="{BB962C8B-B14F-4D97-AF65-F5344CB8AC3E}">
        <p14:creationId xmlns:p14="http://schemas.microsoft.com/office/powerpoint/2010/main" val="23209058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4B4A97-B0E7-4A99-995B-23B1179CE06D}"/>
              </a:ext>
            </a:extLst>
          </p:cNvPr>
          <p:cNvSpPr>
            <a:spLocks noGrp="1"/>
          </p:cNvSpPr>
          <p:nvPr>
            <p:ph type="dt" sz="half" idx="10"/>
          </p:nvPr>
        </p:nvSpPr>
        <p:spPr/>
        <p:txBody>
          <a:bodyPr/>
          <a:lstStyle/>
          <a:p>
            <a:fld id="{11F48606-9408-47C4-9E25-C6412499BAE8}" type="datetime1">
              <a:rPr lang="en-US" smtClean="0"/>
              <a:t>6/15/2018</a:t>
            </a:fld>
            <a:endParaRPr lang="en-US" dirty="0"/>
          </a:p>
        </p:txBody>
      </p:sp>
      <p:sp>
        <p:nvSpPr>
          <p:cNvPr id="3" name="Footer Placeholder 2">
            <a:extLst>
              <a:ext uri="{FF2B5EF4-FFF2-40B4-BE49-F238E27FC236}">
                <a16:creationId xmlns:a16="http://schemas.microsoft.com/office/drawing/2014/main" id="{BB024A15-4BB9-405B-8271-21DEDA6766E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ED1A6AB-AD9B-4361-B769-8BB007590CC2}"/>
              </a:ext>
            </a:extLst>
          </p:cNvPr>
          <p:cNvSpPr>
            <a:spLocks noGrp="1"/>
          </p:cNvSpPr>
          <p:nvPr>
            <p:ph type="sldNum" sz="quarter" idx="12"/>
          </p:nvPr>
        </p:nvSpPr>
        <p:spPr/>
        <p:txBody>
          <a:bodyPr/>
          <a:lstStyle/>
          <a:p>
            <a:fld id="{1C562541-BF24-47AD-8649-6920442084F4}" type="slidenum">
              <a:rPr lang="en-US" smtClean="0"/>
              <a:t>‹#›</a:t>
            </a:fld>
            <a:endParaRPr lang="en-US" dirty="0"/>
          </a:p>
        </p:txBody>
      </p:sp>
    </p:spTree>
    <p:extLst>
      <p:ext uri="{BB962C8B-B14F-4D97-AF65-F5344CB8AC3E}">
        <p14:creationId xmlns:p14="http://schemas.microsoft.com/office/powerpoint/2010/main" val="24529197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2CE86-D485-461F-A779-6DBB9F3C58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AFA439-3150-428A-B02E-7DB430049B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06421F-9301-4910-A311-555A672BE7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5F0455-A38B-4DA9-A596-C5FB2172227B}"/>
              </a:ext>
            </a:extLst>
          </p:cNvPr>
          <p:cNvSpPr>
            <a:spLocks noGrp="1"/>
          </p:cNvSpPr>
          <p:nvPr>
            <p:ph type="dt" sz="half" idx="10"/>
          </p:nvPr>
        </p:nvSpPr>
        <p:spPr/>
        <p:txBody>
          <a:bodyPr/>
          <a:lstStyle/>
          <a:p>
            <a:fld id="{51D1EFAD-F73D-4BA6-B288-C2BF3A64D9AB}" type="datetime1">
              <a:rPr lang="en-US" smtClean="0"/>
              <a:t>6/15/2018</a:t>
            </a:fld>
            <a:endParaRPr lang="en-US" dirty="0"/>
          </a:p>
        </p:txBody>
      </p:sp>
      <p:sp>
        <p:nvSpPr>
          <p:cNvPr id="6" name="Footer Placeholder 5">
            <a:extLst>
              <a:ext uri="{FF2B5EF4-FFF2-40B4-BE49-F238E27FC236}">
                <a16:creationId xmlns:a16="http://schemas.microsoft.com/office/drawing/2014/main" id="{E43CF782-9CA0-42E2-8FC5-491D419CE0F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ED6EBE-C077-4255-8466-02C7B508FA73}"/>
              </a:ext>
            </a:extLst>
          </p:cNvPr>
          <p:cNvSpPr>
            <a:spLocks noGrp="1"/>
          </p:cNvSpPr>
          <p:nvPr>
            <p:ph type="sldNum" sz="quarter" idx="12"/>
          </p:nvPr>
        </p:nvSpPr>
        <p:spPr/>
        <p:txBody>
          <a:bodyPr/>
          <a:lstStyle/>
          <a:p>
            <a:fld id="{1C562541-BF24-47AD-8649-6920442084F4}" type="slidenum">
              <a:rPr lang="en-US" smtClean="0"/>
              <a:t>‹#›</a:t>
            </a:fld>
            <a:endParaRPr lang="en-US" dirty="0"/>
          </a:p>
        </p:txBody>
      </p:sp>
    </p:spTree>
    <p:extLst>
      <p:ext uri="{BB962C8B-B14F-4D97-AF65-F5344CB8AC3E}">
        <p14:creationId xmlns:p14="http://schemas.microsoft.com/office/powerpoint/2010/main" val="3519083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0998-567D-4787-88E2-62E00FC639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77D572-E2EA-428A-B2A1-9BAC886AE9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A471F3-FDB5-4BC4-902E-8FE71926D118}"/>
              </a:ext>
            </a:extLst>
          </p:cNvPr>
          <p:cNvSpPr>
            <a:spLocks noGrp="1"/>
          </p:cNvSpPr>
          <p:nvPr>
            <p:ph type="dt" sz="half" idx="10"/>
          </p:nvPr>
        </p:nvSpPr>
        <p:spPr/>
        <p:txBody>
          <a:bodyPr/>
          <a:lstStyle/>
          <a:p>
            <a:fld id="{953E041C-5BC0-4D1B-A43C-B55482D9ED9B}" type="datetime1">
              <a:rPr lang="en-US" smtClean="0"/>
              <a:t>6/15/2018</a:t>
            </a:fld>
            <a:endParaRPr lang="en-US"/>
          </a:p>
        </p:txBody>
      </p:sp>
      <p:sp>
        <p:nvSpPr>
          <p:cNvPr id="5" name="Footer Placeholder 4">
            <a:extLst>
              <a:ext uri="{FF2B5EF4-FFF2-40B4-BE49-F238E27FC236}">
                <a16:creationId xmlns:a16="http://schemas.microsoft.com/office/drawing/2014/main" id="{46322763-1E3C-465D-B9F5-C6DD6F2FE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3340F4-DFE5-4E51-9A83-5EC6B0C3F16C}"/>
              </a:ext>
            </a:extLst>
          </p:cNvPr>
          <p:cNvSpPr>
            <a:spLocks noGrp="1"/>
          </p:cNvSpPr>
          <p:nvPr>
            <p:ph type="sldNum" sz="quarter" idx="12"/>
          </p:nvPr>
        </p:nvSpPr>
        <p:spPr/>
        <p:txBody>
          <a:bodyPr/>
          <a:lstStyle/>
          <a:p>
            <a:fld id="{4B98F4B1-A9C2-453D-B68F-04AD8E680B02}" type="slidenum">
              <a:rPr lang="en-US" smtClean="0"/>
              <a:t>‹#›</a:t>
            </a:fld>
            <a:endParaRPr lang="en-US"/>
          </a:p>
        </p:txBody>
      </p:sp>
    </p:spTree>
    <p:extLst>
      <p:ext uri="{BB962C8B-B14F-4D97-AF65-F5344CB8AC3E}">
        <p14:creationId xmlns:p14="http://schemas.microsoft.com/office/powerpoint/2010/main" val="41995877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B3D9-1F7C-44A9-8546-8D0CFE6DD8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B60A09-68AB-4812-9653-5A12046FCC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1FAEBD1E-C5AD-4A9B-9458-FCFF917C78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59996FC-6C9F-4448-A47C-83BBBC390982}"/>
              </a:ext>
            </a:extLst>
          </p:cNvPr>
          <p:cNvSpPr>
            <a:spLocks noGrp="1"/>
          </p:cNvSpPr>
          <p:nvPr>
            <p:ph type="dt" sz="half" idx="10"/>
          </p:nvPr>
        </p:nvSpPr>
        <p:spPr/>
        <p:txBody>
          <a:bodyPr/>
          <a:lstStyle/>
          <a:p>
            <a:fld id="{F51E2BB2-7960-47C2-B402-F84FCB1CF7C5}" type="datetime1">
              <a:rPr lang="en-US" smtClean="0"/>
              <a:t>6/15/2018</a:t>
            </a:fld>
            <a:endParaRPr lang="en-US" dirty="0"/>
          </a:p>
        </p:txBody>
      </p:sp>
      <p:sp>
        <p:nvSpPr>
          <p:cNvPr id="6" name="Footer Placeholder 5">
            <a:extLst>
              <a:ext uri="{FF2B5EF4-FFF2-40B4-BE49-F238E27FC236}">
                <a16:creationId xmlns:a16="http://schemas.microsoft.com/office/drawing/2014/main" id="{7DB2E222-5ECB-468C-AF33-9A71B624579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3732BBB-B58F-45C3-BFB2-BFC27E19FCC9}"/>
              </a:ext>
            </a:extLst>
          </p:cNvPr>
          <p:cNvSpPr>
            <a:spLocks noGrp="1"/>
          </p:cNvSpPr>
          <p:nvPr>
            <p:ph type="sldNum" sz="quarter" idx="12"/>
          </p:nvPr>
        </p:nvSpPr>
        <p:spPr/>
        <p:txBody>
          <a:bodyPr/>
          <a:lstStyle/>
          <a:p>
            <a:fld id="{1C562541-BF24-47AD-8649-6920442084F4}" type="slidenum">
              <a:rPr lang="en-US" smtClean="0"/>
              <a:t>‹#›</a:t>
            </a:fld>
            <a:endParaRPr lang="en-US" dirty="0"/>
          </a:p>
        </p:txBody>
      </p:sp>
    </p:spTree>
    <p:extLst>
      <p:ext uri="{BB962C8B-B14F-4D97-AF65-F5344CB8AC3E}">
        <p14:creationId xmlns:p14="http://schemas.microsoft.com/office/powerpoint/2010/main" val="90721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5A855-BD41-4B87-9812-E9D80D88B8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28D511-1094-4D3E-BD56-7C0D85840FB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373DE0-BF68-4D1A-81F2-6F54ED5DC5FF}"/>
              </a:ext>
            </a:extLst>
          </p:cNvPr>
          <p:cNvSpPr>
            <a:spLocks noGrp="1"/>
          </p:cNvSpPr>
          <p:nvPr>
            <p:ph type="dt" sz="half" idx="10"/>
          </p:nvPr>
        </p:nvSpPr>
        <p:spPr/>
        <p:txBody>
          <a:bodyPr/>
          <a:lstStyle/>
          <a:p>
            <a:fld id="{75ED42B3-0346-455D-B843-AA0EE3E3A412}" type="datetime1">
              <a:rPr lang="en-US" smtClean="0"/>
              <a:t>6/15/2018</a:t>
            </a:fld>
            <a:endParaRPr lang="en-US" dirty="0"/>
          </a:p>
        </p:txBody>
      </p:sp>
      <p:sp>
        <p:nvSpPr>
          <p:cNvPr id="5" name="Footer Placeholder 4">
            <a:extLst>
              <a:ext uri="{FF2B5EF4-FFF2-40B4-BE49-F238E27FC236}">
                <a16:creationId xmlns:a16="http://schemas.microsoft.com/office/drawing/2014/main" id="{E4B5CE86-7400-4E3E-B630-428DF6D8B7B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9E2378-5FE4-44B8-BD2B-15F15EFC1DD4}"/>
              </a:ext>
            </a:extLst>
          </p:cNvPr>
          <p:cNvSpPr>
            <a:spLocks noGrp="1"/>
          </p:cNvSpPr>
          <p:nvPr>
            <p:ph type="sldNum" sz="quarter" idx="12"/>
          </p:nvPr>
        </p:nvSpPr>
        <p:spPr/>
        <p:txBody>
          <a:bodyPr/>
          <a:lstStyle/>
          <a:p>
            <a:fld id="{1C562541-BF24-47AD-8649-6920442084F4}" type="slidenum">
              <a:rPr lang="en-US" smtClean="0"/>
              <a:t>‹#›</a:t>
            </a:fld>
            <a:endParaRPr lang="en-US" dirty="0"/>
          </a:p>
        </p:txBody>
      </p:sp>
    </p:spTree>
    <p:extLst>
      <p:ext uri="{BB962C8B-B14F-4D97-AF65-F5344CB8AC3E}">
        <p14:creationId xmlns:p14="http://schemas.microsoft.com/office/powerpoint/2010/main" val="2441926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2506F5-A1BA-4D2A-A838-55A7DB3BCA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25F9D8-4986-40BA-A630-3FB91161F53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5184A-A9BB-410A-83EF-B4D269EB6500}"/>
              </a:ext>
            </a:extLst>
          </p:cNvPr>
          <p:cNvSpPr>
            <a:spLocks noGrp="1"/>
          </p:cNvSpPr>
          <p:nvPr>
            <p:ph type="dt" sz="half" idx="10"/>
          </p:nvPr>
        </p:nvSpPr>
        <p:spPr/>
        <p:txBody>
          <a:bodyPr/>
          <a:lstStyle/>
          <a:p>
            <a:fld id="{4C5BF235-2C70-4D61-8350-9DC446E88F51}" type="datetime1">
              <a:rPr lang="en-US" smtClean="0"/>
              <a:t>6/15/2018</a:t>
            </a:fld>
            <a:endParaRPr lang="en-US" dirty="0"/>
          </a:p>
        </p:txBody>
      </p:sp>
      <p:sp>
        <p:nvSpPr>
          <p:cNvPr id="5" name="Footer Placeholder 4">
            <a:extLst>
              <a:ext uri="{FF2B5EF4-FFF2-40B4-BE49-F238E27FC236}">
                <a16:creationId xmlns:a16="http://schemas.microsoft.com/office/drawing/2014/main" id="{20A60118-6EAB-4E6A-97C0-A23581EE7F6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84E51A7-49D6-43ED-BAF4-595853D90945}"/>
              </a:ext>
            </a:extLst>
          </p:cNvPr>
          <p:cNvSpPr>
            <a:spLocks noGrp="1"/>
          </p:cNvSpPr>
          <p:nvPr>
            <p:ph type="sldNum" sz="quarter" idx="12"/>
          </p:nvPr>
        </p:nvSpPr>
        <p:spPr/>
        <p:txBody>
          <a:bodyPr/>
          <a:lstStyle/>
          <a:p>
            <a:fld id="{1C562541-BF24-47AD-8649-6920442084F4}" type="slidenum">
              <a:rPr lang="en-US" smtClean="0"/>
              <a:t>‹#›</a:t>
            </a:fld>
            <a:endParaRPr lang="en-US" dirty="0"/>
          </a:p>
        </p:txBody>
      </p:sp>
    </p:spTree>
    <p:extLst>
      <p:ext uri="{BB962C8B-B14F-4D97-AF65-F5344CB8AC3E}">
        <p14:creationId xmlns:p14="http://schemas.microsoft.com/office/powerpoint/2010/main" val="317464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Palatino Linotype" panose="02040502050505030304" pitchFamily="18" charset="0"/>
                <a:ea typeface="Palatino Linotype" panose="02040502050505030304" pitchFamily="18" charset="0"/>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23" name="Shape 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alatino Linotype" panose="02040502050505030304" pitchFamily="18" charset="0"/>
                <a:ea typeface="Palatino Linotype" panose="02040502050505030304" pitchFamily="18" charset="0"/>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24" name="Shape 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25" name="Shape 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26" name="Shape 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624617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Palatino Linotype" panose="02040502050505030304" pitchFamily="18" charset="0"/>
                <a:ea typeface="Palatino Linotype" panose="02040502050505030304" pitchFamily="18" charset="0"/>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29" name="Shape 2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0" name="Shape 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31" name="Shape 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32" name="Shape 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303212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Palatino Linotype" panose="02040502050505030304" pitchFamily="18" charset="0"/>
                <a:ea typeface="Palatino Linotype" panose="02040502050505030304" pitchFamily="18" charset="0"/>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5" name="Shape 3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alatino Linotype" panose="02040502050505030304" pitchFamily="18" charset="0"/>
                <a:ea typeface="Palatino Linotype" panose="02040502050505030304" pitchFamily="18" charset="0"/>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36" name="Shape 3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alatino Linotype" panose="02040502050505030304" pitchFamily="18" charset="0"/>
                <a:ea typeface="Palatino Linotype" panose="02040502050505030304" pitchFamily="18" charset="0"/>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37" name="Shape 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38" name="Shape 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39" name="Shape 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40628658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Palatino Linotype" panose="02040502050505030304" pitchFamily="18" charset="0"/>
                <a:ea typeface="Palatino Linotype" panose="02040502050505030304" pitchFamily="18" charset="0"/>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42" name="Shape 4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Palatino Linotype" panose="02040502050505030304" pitchFamily="18" charset="0"/>
                <a:ea typeface="Palatino Linotype" panose="02040502050505030304" pitchFamily="18" charset="0"/>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dirty="0"/>
          </a:p>
        </p:txBody>
      </p:sp>
      <p:sp>
        <p:nvSpPr>
          <p:cNvPr id="43" name="Shape 4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alatino Linotype" panose="02040502050505030304" pitchFamily="18" charset="0"/>
                <a:ea typeface="Palatino Linotype" panose="02040502050505030304" pitchFamily="18" charset="0"/>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4" name="Shape 4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Palatino Linotype" panose="02040502050505030304" pitchFamily="18" charset="0"/>
                <a:ea typeface="Palatino Linotype" panose="02040502050505030304" pitchFamily="18" charset="0"/>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dirty="0"/>
          </a:p>
        </p:txBody>
      </p:sp>
      <p:sp>
        <p:nvSpPr>
          <p:cNvPr id="45" name="Shape 4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alatino Linotype" panose="02040502050505030304" pitchFamily="18" charset="0"/>
                <a:ea typeface="Palatino Linotype" panose="02040502050505030304" pitchFamily="18" charset="0"/>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46" name="Shape 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47" name="Shape 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48" name="Shape 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5188396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Palatino Linotype" panose="02040502050505030304" pitchFamily="18" charset="0"/>
                <a:ea typeface="Palatino Linotype" panose="02040502050505030304" pitchFamily="18" charset="0"/>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51" name="Shape 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52" name="Shape 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53" name="Shape 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6668177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56" name="Shape 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57" name="Shape 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6161772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Palatino Linotype" panose="02040502050505030304" pitchFamily="18" charset="0"/>
                <a:ea typeface="Palatino Linotype" panose="02040502050505030304" pitchFamily="18" charset="0"/>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60" name="Shape 6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Palatino Linotype" panose="02040502050505030304" pitchFamily="18" charset="0"/>
                <a:ea typeface="Palatino Linotype" panose="02040502050505030304" pitchFamily="18" charset="0"/>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61" name="Shape 6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Palatino Linotype" panose="02040502050505030304" pitchFamily="18" charset="0"/>
                <a:ea typeface="Palatino Linotype" panose="02040502050505030304" pitchFamily="18" charset="0"/>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62" name="Shape 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63" name="Shape 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64" name="Shape 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3978926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A44A6-3025-42D1-B3A8-B1066A4118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A98AA8-47C4-448F-848A-E855493CA9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06CBDC-7689-4347-A1D1-EB5A44A7CF88}"/>
              </a:ext>
            </a:extLst>
          </p:cNvPr>
          <p:cNvSpPr>
            <a:spLocks noGrp="1"/>
          </p:cNvSpPr>
          <p:nvPr>
            <p:ph type="dt" sz="half" idx="10"/>
          </p:nvPr>
        </p:nvSpPr>
        <p:spPr/>
        <p:txBody>
          <a:bodyPr/>
          <a:lstStyle/>
          <a:p>
            <a:fld id="{ED93765F-0851-424D-9B3D-E09449232287}" type="datetime1">
              <a:rPr lang="en-US" smtClean="0"/>
              <a:t>6/15/2018</a:t>
            </a:fld>
            <a:endParaRPr lang="en-US"/>
          </a:p>
        </p:txBody>
      </p:sp>
      <p:sp>
        <p:nvSpPr>
          <p:cNvPr id="5" name="Footer Placeholder 4">
            <a:extLst>
              <a:ext uri="{FF2B5EF4-FFF2-40B4-BE49-F238E27FC236}">
                <a16:creationId xmlns:a16="http://schemas.microsoft.com/office/drawing/2014/main" id="{7B0DCB97-5898-43C7-BA6A-28519E3AC3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1AB6E2-B7A3-40EC-A577-3726F1C2D7A3}"/>
              </a:ext>
            </a:extLst>
          </p:cNvPr>
          <p:cNvSpPr>
            <a:spLocks noGrp="1"/>
          </p:cNvSpPr>
          <p:nvPr>
            <p:ph type="sldNum" sz="quarter" idx="12"/>
          </p:nvPr>
        </p:nvSpPr>
        <p:spPr/>
        <p:txBody>
          <a:bodyPr/>
          <a:lstStyle/>
          <a:p>
            <a:fld id="{4B98F4B1-A9C2-453D-B68F-04AD8E680B02}" type="slidenum">
              <a:rPr lang="en-US" smtClean="0"/>
              <a:t>‹#›</a:t>
            </a:fld>
            <a:endParaRPr lang="en-US"/>
          </a:p>
        </p:txBody>
      </p:sp>
    </p:spTree>
    <p:extLst>
      <p:ext uri="{BB962C8B-B14F-4D97-AF65-F5344CB8AC3E}">
        <p14:creationId xmlns:p14="http://schemas.microsoft.com/office/powerpoint/2010/main" val="23548296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Palatino Linotype" panose="02040502050505030304" pitchFamily="18" charset="0"/>
                <a:ea typeface="Palatino Linotype" panose="02040502050505030304" pitchFamily="18" charset="0"/>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67" name="Shape 6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Palatino Linotype" panose="02040502050505030304" pitchFamily="18" charset="0"/>
                <a:ea typeface="Palatino Linotype" panose="02040502050505030304" pitchFamily="18" charset="0"/>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68" name="Shape 6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Palatino Linotype" panose="02040502050505030304" pitchFamily="18" charset="0"/>
                <a:ea typeface="Palatino Linotype" panose="02040502050505030304" pitchFamily="18" charset="0"/>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69" name="Shape 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70" name="Shape 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71" name="Shape 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239148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Palatino Linotype" panose="02040502050505030304" pitchFamily="18" charset="0"/>
                <a:ea typeface="Palatino Linotype" panose="02040502050505030304" pitchFamily="18" charset="0"/>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4" name="Shape 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alatino Linotype" panose="02040502050505030304" pitchFamily="18" charset="0"/>
                <a:ea typeface="Palatino Linotype" panose="02040502050505030304" pitchFamily="18" charset="0"/>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75" name="Shape 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76" name="Shape 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77" name="Shape 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3328137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Palatino Linotype" panose="02040502050505030304" pitchFamily="18" charset="0"/>
                <a:ea typeface="Palatino Linotype" panose="02040502050505030304" pitchFamily="18" charset="0"/>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80" name="Shape 8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alatino Linotype" panose="02040502050505030304" pitchFamily="18" charset="0"/>
                <a:ea typeface="Palatino Linotype" panose="02040502050505030304" pitchFamily="18" charset="0"/>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81" name="Shape 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82" name="Shape 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83" name="Shape 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350689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B016-998F-4C9D-A6C5-F831FAD807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DACE0D-94D0-4F5C-9AEE-9B41CCDBCAB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BE83E5-924F-412A-8526-C68E5861337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B70599-92D4-489A-9124-711C109F64B5}"/>
              </a:ext>
            </a:extLst>
          </p:cNvPr>
          <p:cNvSpPr>
            <a:spLocks noGrp="1"/>
          </p:cNvSpPr>
          <p:nvPr>
            <p:ph type="dt" sz="half" idx="10"/>
          </p:nvPr>
        </p:nvSpPr>
        <p:spPr/>
        <p:txBody>
          <a:bodyPr/>
          <a:lstStyle/>
          <a:p>
            <a:fld id="{8E333A09-227B-4957-A0A2-AE165CFDDEE0}" type="datetime1">
              <a:rPr lang="en-US" smtClean="0"/>
              <a:t>6/15/2018</a:t>
            </a:fld>
            <a:endParaRPr lang="en-US"/>
          </a:p>
        </p:txBody>
      </p:sp>
      <p:sp>
        <p:nvSpPr>
          <p:cNvPr id="6" name="Footer Placeholder 5">
            <a:extLst>
              <a:ext uri="{FF2B5EF4-FFF2-40B4-BE49-F238E27FC236}">
                <a16:creationId xmlns:a16="http://schemas.microsoft.com/office/drawing/2014/main" id="{DE4A1820-E723-4447-A8A4-C28F630CC2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E1E7F-732A-4F16-A61E-384C863C1BE8}"/>
              </a:ext>
            </a:extLst>
          </p:cNvPr>
          <p:cNvSpPr>
            <a:spLocks noGrp="1"/>
          </p:cNvSpPr>
          <p:nvPr>
            <p:ph type="sldNum" sz="quarter" idx="12"/>
          </p:nvPr>
        </p:nvSpPr>
        <p:spPr/>
        <p:txBody>
          <a:bodyPr/>
          <a:lstStyle/>
          <a:p>
            <a:fld id="{4B98F4B1-A9C2-453D-B68F-04AD8E680B02}" type="slidenum">
              <a:rPr lang="en-US" smtClean="0"/>
              <a:t>‹#›</a:t>
            </a:fld>
            <a:endParaRPr lang="en-US"/>
          </a:p>
        </p:txBody>
      </p:sp>
    </p:spTree>
    <p:extLst>
      <p:ext uri="{BB962C8B-B14F-4D97-AF65-F5344CB8AC3E}">
        <p14:creationId xmlns:p14="http://schemas.microsoft.com/office/powerpoint/2010/main" val="3161110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807B6-58CF-4F20-8F77-A457451FF7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D146B3-0560-44E9-B69D-A3528353A2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D99211D-4023-41E5-AE1A-A2EEADD5E9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95CFAA-5027-4E36-9BA6-9C35EB0A4C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35FAA42-A158-4881-A234-A20A03EEB54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1011E5-B59D-424A-AD19-A528ADA2A280}"/>
              </a:ext>
            </a:extLst>
          </p:cNvPr>
          <p:cNvSpPr>
            <a:spLocks noGrp="1"/>
          </p:cNvSpPr>
          <p:nvPr>
            <p:ph type="dt" sz="half" idx="10"/>
          </p:nvPr>
        </p:nvSpPr>
        <p:spPr/>
        <p:txBody>
          <a:bodyPr/>
          <a:lstStyle/>
          <a:p>
            <a:fld id="{05BC9D42-26B0-49C0-95B9-D10402453E11}" type="datetime1">
              <a:rPr lang="en-US" smtClean="0"/>
              <a:t>6/15/2018</a:t>
            </a:fld>
            <a:endParaRPr lang="en-US"/>
          </a:p>
        </p:txBody>
      </p:sp>
      <p:sp>
        <p:nvSpPr>
          <p:cNvPr id="8" name="Footer Placeholder 7">
            <a:extLst>
              <a:ext uri="{FF2B5EF4-FFF2-40B4-BE49-F238E27FC236}">
                <a16:creationId xmlns:a16="http://schemas.microsoft.com/office/drawing/2014/main" id="{5F7503B2-D962-41E1-A95C-3B594A9E65C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39B877-1DED-44B3-946F-6E8E4DD7B616}"/>
              </a:ext>
            </a:extLst>
          </p:cNvPr>
          <p:cNvSpPr>
            <a:spLocks noGrp="1"/>
          </p:cNvSpPr>
          <p:nvPr>
            <p:ph type="sldNum" sz="quarter" idx="12"/>
          </p:nvPr>
        </p:nvSpPr>
        <p:spPr/>
        <p:txBody>
          <a:bodyPr/>
          <a:lstStyle/>
          <a:p>
            <a:fld id="{4B98F4B1-A9C2-453D-B68F-04AD8E680B02}" type="slidenum">
              <a:rPr lang="en-US" smtClean="0"/>
              <a:t>‹#›</a:t>
            </a:fld>
            <a:endParaRPr lang="en-US"/>
          </a:p>
        </p:txBody>
      </p:sp>
    </p:spTree>
    <p:extLst>
      <p:ext uri="{BB962C8B-B14F-4D97-AF65-F5344CB8AC3E}">
        <p14:creationId xmlns:p14="http://schemas.microsoft.com/office/powerpoint/2010/main" val="1939148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18F3A-946C-4DDE-88B3-FB9E7D3230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EADFE1-E904-4522-9CCA-708C066C3B56}"/>
              </a:ext>
            </a:extLst>
          </p:cNvPr>
          <p:cNvSpPr>
            <a:spLocks noGrp="1"/>
          </p:cNvSpPr>
          <p:nvPr>
            <p:ph type="dt" sz="half" idx="10"/>
          </p:nvPr>
        </p:nvSpPr>
        <p:spPr/>
        <p:txBody>
          <a:bodyPr/>
          <a:lstStyle/>
          <a:p>
            <a:fld id="{009CFD7D-B2EE-4B6D-B2E8-E29B6AD3C20E}" type="datetime1">
              <a:rPr lang="en-US" smtClean="0"/>
              <a:t>6/15/2018</a:t>
            </a:fld>
            <a:endParaRPr lang="en-US"/>
          </a:p>
        </p:txBody>
      </p:sp>
      <p:sp>
        <p:nvSpPr>
          <p:cNvPr id="4" name="Footer Placeholder 3">
            <a:extLst>
              <a:ext uri="{FF2B5EF4-FFF2-40B4-BE49-F238E27FC236}">
                <a16:creationId xmlns:a16="http://schemas.microsoft.com/office/drawing/2014/main" id="{C2C1533B-AE3E-48BF-95ED-6877D304F9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611F72-DD70-4704-979E-638EC04829F5}"/>
              </a:ext>
            </a:extLst>
          </p:cNvPr>
          <p:cNvSpPr>
            <a:spLocks noGrp="1"/>
          </p:cNvSpPr>
          <p:nvPr>
            <p:ph type="sldNum" sz="quarter" idx="12"/>
          </p:nvPr>
        </p:nvSpPr>
        <p:spPr/>
        <p:txBody>
          <a:bodyPr/>
          <a:lstStyle/>
          <a:p>
            <a:fld id="{4B98F4B1-A9C2-453D-B68F-04AD8E680B02}" type="slidenum">
              <a:rPr lang="en-US" smtClean="0"/>
              <a:t>‹#›</a:t>
            </a:fld>
            <a:endParaRPr lang="en-US"/>
          </a:p>
        </p:txBody>
      </p:sp>
    </p:spTree>
    <p:extLst>
      <p:ext uri="{BB962C8B-B14F-4D97-AF65-F5344CB8AC3E}">
        <p14:creationId xmlns:p14="http://schemas.microsoft.com/office/powerpoint/2010/main" val="1148176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E51C18-DABA-4D0E-AE95-8CA1F41CA839}"/>
              </a:ext>
            </a:extLst>
          </p:cNvPr>
          <p:cNvSpPr>
            <a:spLocks noGrp="1"/>
          </p:cNvSpPr>
          <p:nvPr>
            <p:ph type="dt" sz="half" idx="10"/>
          </p:nvPr>
        </p:nvSpPr>
        <p:spPr/>
        <p:txBody>
          <a:bodyPr/>
          <a:lstStyle/>
          <a:p>
            <a:fld id="{8487BF6D-DB3E-439D-8005-CA478AC132BD}" type="datetime1">
              <a:rPr lang="en-US" smtClean="0"/>
              <a:t>6/15/2018</a:t>
            </a:fld>
            <a:endParaRPr lang="en-US"/>
          </a:p>
        </p:txBody>
      </p:sp>
      <p:sp>
        <p:nvSpPr>
          <p:cNvPr id="3" name="Footer Placeholder 2">
            <a:extLst>
              <a:ext uri="{FF2B5EF4-FFF2-40B4-BE49-F238E27FC236}">
                <a16:creationId xmlns:a16="http://schemas.microsoft.com/office/drawing/2014/main" id="{53146924-13A0-49DC-85DD-A3B620B3A2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365BAC-D882-4F4C-9C70-D1C3B5D2CEB8}"/>
              </a:ext>
            </a:extLst>
          </p:cNvPr>
          <p:cNvSpPr>
            <a:spLocks noGrp="1"/>
          </p:cNvSpPr>
          <p:nvPr>
            <p:ph type="sldNum" sz="quarter" idx="12"/>
          </p:nvPr>
        </p:nvSpPr>
        <p:spPr/>
        <p:txBody>
          <a:bodyPr/>
          <a:lstStyle/>
          <a:p>
            <a:fld id="{4B98F4B1-A9C2-453D-B68F-04AD8E680B02}" type="slidenum">
              <a:rPr lang="en-US" smtClean="0"/>
              <a:t>‹#›</a:t>
            </a:fld>
            <a:endParaRPr lang="en-US"/>
          </a:p>
        </p:txBody>
      </p:sp>
    </p:spTree>
    <p:extLst>
      <p:ext uri="{BB962C8B-B14F-4D97-AF65-F5344CB8AC3E}">
        <p14:creationId xmlns:p14="http://schemas.microsoft.com/office/powerpoint/2010/main" val="1460566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CFA80-87AA-4FEE-8BE0-E10B087E89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0BEBC6-239F-4738-A843-66645D409D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7DC0B0-3D94-47C5-9D20-E192B34D6D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EBE63AE-4ACC-4782-8A47-F7729CF0C346}"/>
              </a:ext>
            </a:extLst>
          </p:cNvPr>
          <p:cNvSpPr>
            <a:spLocks noGrp="1"/>
          </p:cNvSpPr>
          <p:nvPr>
            <p:ph type="dt" sz="half" idx="10"/>
          </p:nvPr>
        </p:nvSpPr>
        <p:spPr/>
        <p:txBody>
          <a:bodyPr/>
          <a:lstStyle/>
          <a:p>
            <a:fld id="{F29B18FF-4ECE-4C2E-9924-BEB5F42B109D}" type="datetime1">
              <a:rPr lang="en-US" smtClean="0"/>
              <a:t>6/15/2018</a:t>
            </a:fld>
            <a:endParaRPr lang="en-US"/>
          </a:p>
        </p:txBody>
      </p:sp>
      <p:sp>
        <p:nvSpPr>
          <p:cNvPr id="6" name="Footer Placeholder 5">
            <a:extLst>
              <a:ext uri="{FF2B5EF4-FFF2-40B4-BE49-F238E27FC236}">
                <a16:creationId xmlns:a16="http://schemas.microsoft.com/office/drawing/2014/main" id="{8CA816F4-C64C-4045-AC01-698F2D4290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C77B1A-2DAA-4376-BD7F-ED25CE747DE5}"/>
              </a:ext>
            </a:extLst>
          </p:cNvPr>
          <p:cNvSpPr>
            <a:spLocks noGrp="1"/>
          </p:cNvSpPr>
          <p:nvPr>
            <p:ph type="sldNum" sz="quarter" idx="12"/>
          </p:nvPr>
        </p:nvSpPr>
        <p:spPr/>
        <p:txBody>
          <a:bodyPr/>
          <a:lstStyle/>
          <a:p>
            <a:fld id="{4B98F4B1-A9C2-453D-B68F-04AD8E680B02}" type="slidenum">
              <a:rPr lang="en-US" smtClean="0"/>
              <a:t>‹#›</a:t>
            </a:fld>
            <a:endParaRPr lang="en-US"/>
          </a:p>
        </p:txBody>
      </p:sp>
    </p:spTree>
    <p:extLst>
      <p:ext uri="{BB962C8B-B14F-4D97-AF65-F5344CB8AC3E}">
        <p14:creationId xmlns:p14="http://schemas.microsoft.com/office/powerpoint/2010/main" val="2845126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E9495-B32D-47A1-9C95-1396482C95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F6C5A9-4621-44A9-8412-5B4FEF857A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57A3ED-069D-490A-AAB0-BF64770F8B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C3B468-E42E-43F4-83A0-AF98A547ACA6}"/>
              </a:ext>
            </a:extLst>
          </p:cNvPr>
          <p:cNvSpPr>
            <a:spLocks noGrp="1"/>
          </p:cNvSpPr>
          <p:nvPr>
            <p:ph type="dt" sz="half" idx="10"/>
          </p:nvPr>
        </p:nvSpPr>
        <p:spPr/>
        <p:txBody>
          <a:bodyPr/>
          <a:lstStyle/>
          <a:p>
            <a:fld id="{99736913-B11B-4671-9852-9AF453BB5D1E}" type="datetime1">
              <a:rPr lang="en-US" smtClean="0"/>
              <a:t>6/15/2018</a:t>
            </a:fld>
            <a:endParaRPr lang="en-US"/>
          </a:p>
        </p:txBody>
      </p:sp>
      <p:sp>
        <p:nvSpPr>
          <p:cNvPr id="6" name="Footer Placeholder 5">
            <a:extLst>
              <a:ext uri="{FF2B5EF4-FFF2-40B4-BE49-F238E27FC236}">
                <a16:creationId xmlns:a16="http://schemas.microsoft.com/office/drawing/2014/main" id="{E5681587-4D60-4EA9-8C95-EDB1A232F0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41C22-49E9-4B7D-B087-FB4606F08958}"/>
              </a:ext>
            </a:extLst>
          </p:cNvPr>
          <p:cNvSpPr>
            <a:spLocks noGrp="1"/>
          </p:cNvSpPr>
          <p:nvPr>
            <p:ph type="sldNum" sz="quarter" idx="12"/>
          </p:nvPr>
        </p:nvSpPr>
        <p:spPr/>
        <p:txBody>
          <a:bodyPr/>
          <a:lstStyle/>
          <a:p>
            <a:fld id="{4B98F4B1-A9C2-453D-B68F-04AD8E680B02}" type="slidenum">
              <a:rPr lang="en-US" smtClean="0"/>
              <a:t>‹#›</a:t>
            </a:fld>
            <a:endParaRPr lang="en-US"/>
          </a:p>
        </p:txBody>
      </p:sp>
    </p:spTree>
    <p:extLst>
      <p:ext uri="{BB962C8B-B14F-4D97-AF65-F5344CB8AC3E}">
        <p14:creationId xmlns:p14="http://schemas.microsoft.com/office/powerpoint/2010/main" val="3368258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AAA25F-D7F5-4592-9DD7-C34E534C06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9C57E6B-4CB6-4D71-A0FD-0B402CE364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FEF4A04-0DF7-4A65-92DC-1316EB681E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Palatino Linotype" panose="02040502050505030304" pitchFamily="18" charset="0"/>
              </a:defRPr>
            </a:lvl1pPr>
          </a:lstStyle>
          <a:p>
            <a:fld id="{FE411900-D1E0-48E6-91CA-C95CA7098456}" type="datetime1">
              <a:rPr lang="en-US" smtClean="0"/>
              <a:pPr/>
              <a:t>6/15/2018</a:t>
            </a:fld>
            <a:endParaRPr lang="en-US" dirty="0"/>
          </a:p>
        </p:txBody>
      </p:sp>
      <p:sp>
        <p:nvSpPr>
          <p:cNvPr id="5" name="Footer Placeholder 4">
            <a:extLst>
              <a:ext uri="{FF2B5EF4-FFF2-40B4-BE49-F238E27FC236}">
                <a16:creationId xmlns:a16="http://schemas.microsoft.com/office/drawing/2014/main" id="{6172305E-AFA3-4960-AE22-D935884FD1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Palatino Linotype" panose="02040502050505030304" pitchFamily="18" charset="0"/>
              </a:defRPr>
            </a:lvl1pPr>
          </a:lstStyle>
          <a:p>
            <a:endParaRPr lang="en-US" dirty="0"/>
          </a:p>
        </p:txBody>
      </p:sp>
      <p:sp>
        <p:nvSpPr>
          <p:cNvPr id="6" name="Slide Number Placeholder 5">
            <a:extLst>
              <a:ext uri="{FF2B5EF4-FFF2-40B4-BE49-F238E27FC236}">
                <a16:creationId xmlns:a16="http://schemas.microsoft.com/office/drawing/2014/main" id="{D5B23210-1A11-4EF5-880E-244A74A591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Palatino Linotype" panose="02040502050505030304" pitchFamily="18" charset="0"/>
              </a:defRPr>
            </a:lvl1pPr>
          </a:lstStyle>
          <a:p>
            <a:fld id="{4B98F4B1-A9C2-453D-B68F-04AD8E680B02}" type="slidenum">
              <a:rPr lang="en-US" smtClean="0"/>
              <a:pPr/>
              <a:t>‹#›</a:t>
            </a:fld>
            <a:endParaRPr lang="en-US" dirty="0"/>
          </a:p>
        </p:txBody>
      </p:sp>
    </p:spTree>
    <p:extLst>
      <p:ext uri="{BB962C8B-B14F-4D97-AF65-F5344CB8AC3E}">
        <p14:creationId xmlns:p14="http://schemas.microsoft.com/office/powerpoint/2010/main" val="2954459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Palatino Linotype" panose="020405020505050303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6CD31A-66A7-4AE0-997F-C9BFC506E8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7B41240-0165-4814-91F2-49088291C9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7802526-D887-499E-8FA4-22DE08C3ED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Palatino Linotype" panose="02040502050505030304" pitchFamily="18" charset="0"/>
              </a:defRPr>
            </a:lvl1pPr>
          </a:lstStyle>
          <a:p>
            <a:fld id="{152762C6-906C-40E3-8005-A25B6F59247D}" type="datetime1">
              <a:rPr lang="en-US" smtClean="0"/>
              <a:t>6/15/2018</a:t>
            </a:fld>
            <a:endParaRPr lang="en-US" dirty="0"/>
          </a:p>
        </p:txBody>
      </p:sp>
      <p:sp>
        <p:nvSpPr>
          <p:cNvPr id="5" name="Footer Placeholder 4">
            <a:extLst>
              <a:ext uri="{FF2B5EF4-FFF2-40B4-BE49-F238E27FC236}">
                <a16:creationId xmlns:a16="http://schemas.microsoft.com/office/drawing/2014/main" id="{F4B5B9AE-FC3A-4C63-8073-3732854CD1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Palatino Linotype" panose="02040502050505030304" pitchFamily="18" charset="0"/>
              </a:defRPr>
            </a:lvl1pPr>
          </a:lstStyle>
          <a:p>
            <a:endParaRPr lang="en-US" dirty="0"/>
          </a:p>
        </p:txBody>
      </p:sp>
      <p:sp>
        <p:nvSpPr>
          <p:cNvPr id="6" name="Slide Number Placeholder 5">
            <a:extLst>
              <a:ext uri="{FF2B5EF4-FFF2-40B4-BE49-F238E27FC236}">
                <a16:creationId xmlns:a16="http://schemas.microsoft.com/office/drawing/2014/main" id="{41E988FC-DD08-461D-BCC1-44E4EED08F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Palatino Linotype" panose="02040502050505030304" pitchFamily="18" charset="0"/>
              </a:defRPr>
            </a:lvl1pPr>
          </a:lstStyle>
          <a:p>
            <a:fld id="{1C562541-BF24-47AD-8649-6920442084F4}" type="slidenum">
              <a:rPr lang="en-US" smtClean="0"/>
              <a:pPr/>
              <a:t>‹#›</a:t>
            </a:fld>
            <a:endParaRPr lang="en-US" dirty="0"/>
          </a:p>
        </p:txBody>
      </p:sp>
    </p:spTree>
    <p:extLst>
      <p:ext uri="{BB962C8B-B14F-4D97-AF65-F5344CB8AC3E}">
        <p14:creationId xmlns:p14="http://schemas.microsoft.com/office/powerpoint/2010/main" val="24308721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Palatino Linotype" panose="020405020505050303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alatino Linotype" panose="0204050205050503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alatino Linotype" panose="0204050205050503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alatino Linotype" panose="0204050205050503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alatino Linotype" panose="0204050205050503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alatino Linotype" panose="0204050205050503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Shape 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Shape 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13" name="Shape 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dirty="0"/>
          </a:p>
        </p:txBody>
      </p:sp>
      <p:sp>
        <p:nvSpPr>
          <p:cNvPr id="14" name="Shape 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Palatino Linotype" panose="02040502050505030304" pitchFamily="18" charset="0"/>
                <a:ea typeface="Palatino Linotype" panose="02040502050505030304" pitchFamily="18" charset="0"/>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1469003415"/>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90.png"/><Relationship Id="rId4" Type="http://schemas.openxmlformats.org/officeDocument/2006/relationships/slide" Target="slide2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ç¸å³å¾ç">
            <a:extLst>
              <a:ext uri="{FF2B5EF4-FFF2-40B4-BE49-F238E27FC236}">
                <a16:creationId xmlns:a16="http://schemas.microsoft.com/office/drawing/2014/main" id="{F07951BC-DFE5-4129-B2A4-C205A1CD47C6}"/>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a:stretch/>
        </p:blipFill>
        <p:spPr bwMode="auto">
          <a:xfrm>
            <a:off x="20" y="57736"/>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08CDB93A-961D-4991-A4A6-09EF0DD797D4}"/>
              </a:ext>
            </a:extLst>
          </p:cNvPr>
          <p:cNvSpPr>
            <a:spLocks noGrp="1"/>
          </p:cNvSpPr>
          <p:nvPr>
            <p:ph type="subTitle" idx="1"/>
          </p:nvPr>
        </p:nvSpPr>
        <p:spPr>
          <a:xfrm>
            <a:off x="965200" y="4572002"/>
            <a:ext cx="10261600" cy="1202995"/>
          </a:xfrm>
        </p:spPr>
        <p:txBody>
          <a:bodyPr>
            <a:normAutofit/>
          </a:bodyPr>
          <a:lstStyle/>
          <a:p>
            <a:pPr algn="l"/>
            <a:r>
              <a:rPr lang="en-US" sz="1800" dirty="0" err="1">
                <a:latin typeface="Palatino Linotype" panose="02040502050505030304" pitchFamily="18" charset="0"/>
              </a:rPr>
              <a:t>Leïla</a:t>
            </a:r>
            <a:r>
              <a:rPr lang="en-US" sz="1800" dirty="0">
                <a:latin typeface="Palatino Linotype" panose="02040502050505030304" pitchFamily="18" charset="0"/>
              </a:rPr>
              <a:t> </a:t>
            </a:r>
            <a:r>
              <a:rPr lang="en-US" sz="1800" dirty="0" err="1">
                <a:latin typeface="Palatino Linotype" panose="02040502050505030304" pitchFamily="18" charset="0"/>
              </a:rPr>
              <a:t>Abbih</a:t>
            </a:r>
            <a:r>
              <a:rPr lang="en-US" sz="1800" dirty="0">
                <a:latin typeface="Palatino Linotype" panose="02040502050505030304" pitchFamily="18" charset="0"/>
              </a:rPr>
              <a:t>, Nicole Miller &amp; </a:t>
            </a:r>
            <a:r>
              <a:rPr lang="en-US" sz="1800" dirty="0" err="1">
                <a:latin typeface="Palatino Linotype" panose="02040502050505030304" pitchFamily="18" charset="0"/>
              </a:rPr>
              <a:t>Kexin</a:t>
            </a:r>
            <a:r>
              <a:rPr lang="en-US" sz="1800" dirty="0">
                <a:latin typeface="Palatino Linotype" panose="02040502050505030304" pitchFamily="18" charset="0"/>
              </a:rPr>
              <a:t> Ren</a:t>
            </a:r>
            <a:br>
              <a:rPr lang="en-US" sz="1800" dirty="0">
                <a:latin typeface="Palatino Linotype" panose="02040502050505030304" pitchFamily="18" charset="0"/>
              </a:rPr>
            </a:br>
            <a:endParaRPr lang="en-US" sz="1800" dirty="0">
              <a:latin typeface="Palatino Linotype" panose="02040502050505030304" pitchFamily="18" charset="0"/>
            </a:endParaRPr>
          </a:p>
        </p:txBody>
      </p:sp>
      <p:sp>
        <p:nvSpPr>
          <p:cNvPr id="9" name="Rectangle 8">
            <a:extLst>
              <a:ext uri="{FF2B5EF4-FFF2-40B4-BE49-F238E27FC236}">
                <a16:creationId xmlns:a16="http://schemas.microsoft.com/office/drawing/2014/main" id="{EF42DC8B-5D84-4876-93B2-766D5A719BC8}"/>
              </a:ext>
            </a:extLst>
          </p:cNvPr>
          <p:cNvSpPr/>
          <p:nvPr/>
        </p:nvSpPr>
        <p:spPr>
          <a:xfrm>
            <a:off x="962427" y="3798254"/>
            <a:ext cx="9642073" cy="769441"/>
          </a:xfrm>
          <a:prstGeom prst="rect">
            <a:avLst/>
          </a:prstGeom>
        </p:spPr>
        <p:txBody>
          <a:bodyPr wrap="square">
            <a:spAutoFit/>
          </a:bodyPr>
          <a:lstStyle/>
          <a:p>
            <a:r>
              <a:rPr lang="en-US" sz="1100" dirty="0" err="1">
                <a:solidFill>
                  <a:schemeClr val="tx1">
                    <a:lumMod val="65000"/>
                  </a:schemeClr>
                </a:solidFill>
                <a:latin typeface="Palatino Linotype" panose="02040502050505030304" pitchFamily="18" charset="0"/>
              </a:rPr>
              <a:t>Machens</a:t>
            </a:r>
            <a:r>
              <a:rPr lang="en-US" sz="1100" dirty="0">
                <a:solidFill>
                  <a:schemeClr val="tx1">
                    <a:lumMod val="65000"/>
                  </a:schemeClr>
                </a:solidFill>
                <a:latin typeface="Palatino Linotype" panose="02040502050505030304" pitchFamily="18" charset="0"/>
              </a:rPr>
              <a:t>, C. K., Romo, R., &amp; Brody, C. D. (2010). Functional, but not anatomical, separation of “what” and “when” in prefrontal cortex. Journal of Neuroscience, 30(1), 350-360.</a:t>
            </a:r>
            <a:endParaRPr lang="en-US" sz="1100" b="0" dirty="0">
              <a:solidFill>
                <a:schemeClr val="tx1">
                  <a:lumMod val="65000"/>
                </a:schemeClr>
              </a:solidFill>
              <a:effectLst/>
              <a:latin typeface="Palatino Linotype" panose="02040502050505030304" pitchFamily="18" charset="0"/>
            </a:endParaRPr>
          </a:p>
          <a:p>
            <a:br>
              <a:rPr lang="en-US" sz="1100" dirty="0">
                <a:solidFill>
                  <a:schemeClr val="tx1">
                    <a:lumMod val="50000"/>
                  </a:schemeClr>
                </a:solidFill>
                <a:latin typeface="Palatino Linotype" panose="02040502050505030304" pitchFamily="18" charset="0"/>
              </a:rPr>
            </a:br>
            <a:endParaRPr lang="en-US" sz="1100" dirty="0">
              <a:solidFill>
                <a:schemeClr val="tx1">
                  <a:lumMod val="50000"/>
                </a:schemeClr>
              </a:solidFill>
              <a:latin typeface="Palatino Linotype" panose="02040502050505030304" pitchFamily="18" charset="0"/>
            </a:endParaRPr>
          </a:p>
        </p:txBody>
      </p:sp>
      <p:sp>
        <p:nvSpPr>
          <p:cNvPr id="2" name="Title 1">
            <a:extLst>
              <a:ext uri="{FF2B5EF4-FFF2-40B4-BE49-F238E27FC236}">
                <a16:creationId xmlns:a16="http://schemas.microsoft.com/office/drawing/2014/main" id="{2F1968E6-1D71-45DA-B06E-690B1CE607FF}"/>
              </a:ext>
            </a:extLst>
          </p:cNvPr>
          <p:cNvSpPr>
            <a:spLocks noGrp="1"/>
          </p:cNvSpPr>
          <p:nvPr>
            <p:ph type="ctrTitle"/>
          </p:nvPr>
        </p:nvSpPr>
        <p:spPr>
          <a:xfrm>
            <a:off x="936224" y="96769"/>
            <a:ext cx="10261600" cy="3564869"/>
          </a:xfrm>
        </p:spPr>
        <p:txBody>
          <a:bodyPr>
            <a:normAutofit/>
          </a:bodyPr>
          <a:lstStyle/>
          <a:p>
            <a:pPr algn="l"/>
            <a:r>
              <a:rPr lang="en-US" sz="5400" b="1" dirty="0">
                <a:ln w="22225">
                  <a:solidFill>
                    <a:schemeClr val="tx1"/>
                  </a:solidFill>
                  <a:miter lim="800000"/>
                </a:ln>
                <a:noFill/>
              </a:rPr>
              <a:t>Principal Component Analysis </a:t>
            </a:r>
            <a:br>
              <a:rPr lang="en-US" sz="3600" dirty="0">
                <a:ln w="22225">
                  <a:solidFill>
                    <a:schemeClr val="tx1"/>
                  </a:solidFill>
                  <a:miter lim="800000"/>
                </a:ln>
                <a:noFill/>
              </a:rPr>
            </a:br>
            <a:r>
              <a:rPr lang="en-US" sz="3600" dirty="0">
                <a:ln w="22225">
                  <a:solidFill>
                    <a:schemeClr val="tx1"/>
                  </a:solidFill>
                  <a:miter lim="800000"/>
                </a:ln>
                <a:noFill/>
              </a:rPr>
              <a:t>Applied to Neuroscience and Cognitive Science</a:t>
            </a:r>
            <a:br>
              <a:rPr lang="en-US" sz="3600" dirty="0">
                <a:ln w="22225">
                  <a:solidFill>
                    <a:schemeClr val="tx1"/>
                  </a:solidFill>
                  <a:miter lim="800000"/>
                </a:ln>
                <a:noFill/>
              </a:rPr>
            </a:br>
            <a:endParaRPr lang="en-US" sz="3600" dirty="0">
              <a:ln w="22225">
                <a:solidFill>
                  <a:schemeClr val="tx1"/>
                </a:solidFill>
                <a:miter lim="800000"/>
              </a:ln>
              <a:noFill/>
            </a:endParaRPr>
          </a:p>
        </p:txBody>
      </p:sp>
      <p:cxnSp>
        <p:nvCxnSpPr>
          <p:cNvPr id="8" name="Straight Connector 7">
            <a:extLst>
              <a:ext uri="{FF2B5EF4-FFF2-40B4-BE49-F238E27FC236}">
                <a16:creationId xmlns:a16="http://schemas.microsoft.com/office/drawing/2014/main" id="{E86351C2-2E5C-4A1B-BD04-0471072CA214}"/>
              </a:ext>
            </a:extLst>
          </p:cNvPr>
          <p:cNvCxnSpPr>
            <a:cxnSpLocks/>
          </p:cNvCxnSpPr>
          <p:nvPr/>
        </p:nvCxnSpPr>
        <p:spPr>
          <a:xfrm>
            <a:off x="994176" y="1179955"/>
            <a:ext cx="9578573" cy="0"/>
          </a:xfrm>
          <a:prstGeom prst="line">
            <a:avLst/>
          </a:prstGeom>
          <a:ln w="76200">
            <a:solidFill>
              <a:srgbClr val="F8F8F8">
                <a:alpha val="3098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C544BC3-83A6-4BAE-A8B5-B1CE716D2CB5}"/>
              </a:ext>
            </a:extLst>
          </p:cNvPr>
          <p:cNvCxnSpPr>
            <a:cxnSpLocks/>
          </p:cNvCxnSpPr>
          <p:nvPr/>
        </p:nvCxnSpPr>
        <p:spPr>
          <a:xfrm>
            <a:off x="994176" y="3439741"/>
            <a:ext cx="9584923" cy="0"/>
          </a:xfrm>
          <a:prstGeom prst="line">
            <a:avLst/>
          </a:prstGeom>
          <a:ln w="76200">
            <a:solidFill>
              <a:srgbClr val="F8F8F8">
                <a:alpha val="30980"/>
              </a:srgb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D4045091-670D-4029-8F3E-E57436FED151}"/>
              </a:ext>
            </a:extLst>
          </p:cNvPr>
          <p:cNvSpPr/>
          <p:nvPr/>
        </p:nvSpPr>
        <p:spPr>
          <a:xfrm>
            <a:off x="1070376" y="1383263"/>
            <a:ext cx="9642073" cy="307777"/>
          </a:xfrm>
          <a:prstGeom prst="rect">
            <a:avLst/>
          </a:prstGeom>
        </p:spPr>
        <p:txBody>
          <a:bodyPr wrap="square">
            <a:spAutoFit/>
          </a:bodyPr>
          <a:lstStyle/>
          <a:p>
            <a:r>
              <a:rPr lang="en-US" sz="1400" dirty="0">
                <a:solidFill>
                  <a:schemeClr val="tx1">
                    <a:lumMod val="85000"/>
                  </a:schemeClr>
                </a:solidFill>
                <a:latin typeface="Palatino Linotype" panose="02040502050505030304" pitchFamily="18" charset="0"/>
              </a:rPr>
              <a:t>CA6b Course Project</a:t>
            </a:r>
          </a:p>
        </p:txBody>
      </p:sp>
      <p:sp>
        <p:nvSpPr>
          <p:cNvPr id="12" name="Slide Number Placeholder 11">
            <a:extLst>
              <a:ext uri="{FF2B5EF4-FFF2-40B4-BE49-F238E27FC236}">
                <a16:creationId xmlns:a16="http://schemas.microsoft.com/office/drawing/2014/main" id="{F50C36F3-1627-4335-A254-5AB5A4EBDDFD}"/>
              </a:ext>
            </a:extLst>
          </p:cNvPr>
          <p:cNvSpPr>
            <a:spLocks noGrp="1"/>
          </p:cNvSpPr>
          <p:nvPr>
            <p:ph type="sldNum" sz="quarter" idx="12"/>
          </p:nvPr>
        </p:nvSpPr>
        <p:spPr/>
        <p:txBody>
          <a:bodyPr/>
          <a:lstStyle/>
          <a:p>
            <a:fld id="{4B98F4B1-A9C2-453D-B68F-04AD8E680B02}" type="slidenum">
              <a:rPr lang="en-US" smtClean="0"/>
              <a:t>1</a:t>
            </a:fld>
            <a:endParaRPr lang="en-US"/>
          </a:p>
        </p:txBody>
      </p:sp>
    </p:spTree>
    <p:extLst>
      <p:ext uri="{BB962C8B-B14F-4D97-AF65-F5344CB8AC3E}">
        <p14:creationId xmlns:p14="http://schemas.microsoft.com/office/powerpoint/2010/main" val="247107792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cxnSp>
        <p:nvCxnSpPr>
          <p:cNvPr id="28" name="Straight Connector 2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3B44C36-90DA-4BFB-8E04-77EB616B066D}"/>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kern="1200" dirty="0">
                <a:solidFill>
                  <a:srgbClr val="FFFFFF"/>
                </a:solidFill>
                <a:ea typeface="+mj-ea"/>
                <a:cs typeface="+mj-cs"/>
              </a:rPr>
              <a:t>Introduction</a:t>
            </a:r>
          </a:p>
        </p:txBody>
      </p:sp>
      <p:pic>
        <p:nvPicPr>
          <p:cNvPr id="6" name="Picture 5">
            <a:extLst>
              <a:ext uri="{FF2B5EF4-FFF2-40B4-BE49-F238E27FC236}">
                <a16:creationId xmlns:a16="http://schemas.microsoft.com/office/drawing/2014/main" id="{3BC77F10-87E9-44AA-985F-575D6861C08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71901" y1="63539" x2="71901" y2="63539"/>
                        <a14:foregroundMark x1="70041" y1="63807" x2="70041" y2="63807"/>
                        <a14:foregroundMark x1="81818" y1="65952" x2="81818" y2="65952"/>
                        <a14:foregroundMark x1="82645" y1="59786" x2="82645" y2="58981"/>
                        <a14:foregroundMark x1="76653" y1="29223" x2="76653" y2="29223"/>
                        <a14:foregroundMark x1="75620" y1="34853" x2="75620" y2="34853"/>
                        <a14:foregroundMark x1="71074" y1="30295" x2="71074" y2="30295"/>
                        <a14:foregroundMark x1="71488" y1="28954" x2="71488" y2="28954"/>
                        <a14:foregroundMark x1="77273" y1="24397" x2="77273" y2="24397"/>
                        <a14:foregroundMark x1="79545" y1="29223" x2="79545" y2="29223"/>
                        <a14:foregroundMark x1="80992" y1="33244" x2="80992" y2="33244"/>
                        <a14:foregroundMark x1="78926" y1="36997" x2="84711" y2="39410"/>
                        <a14:foregroundMark x1="82231" y1="43164" x2="83264" y2="45576"/>
                        <a14:foregroundMark x1="72934" y1="24397" x2="74174" y2="27346"/>
                        <a14:foregroundMark x1="68802" y1="24129" x2="68802" y2="28686"/>
                        <a14:foregroundMark x1="82851" y1="73727" x2="82851" y2="73727"/>
                        <a14:foregroundMark x1="66322" y1="61126" x2="66322" y2="61126"/>
                        <a14:foregroundMark x1="66529" y1="60322" x2="66529" y2="60322"/>
                        <a14:foregroundMark x1="66116" y1="63003" x2="66116" y2="63003"/>
                      </a14:backgroundRemoval>
                    </a14:imgEffect>
                  </a14:imgLayer>
                </a14:imgProps>
              </a:ext>
            </a:extLst>
          </a:blip>
          <a:stretch>
            <a:fillRect/>
          </a:stretch>
        </p:blipFill>
        <p:spPr>
          <a:xfrm>
            <a:off x="3286574" y="209591"/>
            <a:ext cx="3810038" cy="2936248"/>
          </a:xfrm>
          <a:prstGeom prst="rect">
            <a:avLst/>
          </a:prstGeom>
        </p:spPr>
      </p:pic>
      <p:sp>
        <p:nvSpPr>
          <p:cNvPr id="10" name="Rectangle 9">
            <a:extLst>
              <a:ext uri="{FF2B5EF4-FFF2-40B4-BE49-F238E27FC236}">
                <a16:creationId xmlns:a16="http://schemas.microsoft.com/office/drawing/2014/main" id="{595D6452-7C98-4275-9846-AD47F0CFA64C}"/>
              </a:ext>
            </a:extLst>
          </p:cNvPr>
          <p:cNvSpPr/>
          <p:nvPr/>
        </p:nvSpPr>
        <p:spPr>
          <a:xfrm>
            <a:off x="1287902" y="2499508"/>
            <a:ext cx="1687643" cy="1231106"/>
          </a:xfrm>
          <a:prstGeom prst="rect">
            <a:avLst/>
          </a:prstGeom>
          <a:ln>
            <a:solidFill>
              <a:schemeClr val="bg1">
                <a:lumMod val="65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3 monkeys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RR013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RR014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RR015 </a:t>
            </a:r>
          </a:p>
        </p:txBody>
      </p:sp>
      <p:cxnSp>
        <p:nvCxnSpPr>
          <p:cNvPr id="19" name="Connector: Elbow 18">
            <a:extLst>
              <a:ext uri="{FF2B5EF4-FFF2-40B4-BE49-F238E27FC236}">
                <a16:creationId xmlns:a16="http://schemas.microsoft.com/office/drawing/2014/main" id="{14748327-51F3-4917-89B6-2BC2F51276A3}"/>
              </a:ext>
            </a:extLst>
          </p:cNvPr>
          <p:cNvCxnSpPr>
            <a:endCxn id="10" idx="3"/>
          </p:cNvCxnSpPr>
          <p:nvPr/>
        </p:nvCxnSpPr>
        <p:spPr>
          <a:xfrm rot="10800000" flipV="1">
            <a:off x="2975546" y="2698631"/>
            <a:ext cx="1304147" cy="41643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1A776F4-4FCB-4C98-898D-4335ED43195F}"/>
              </a:ext>
            </a:extLst>
          </p:cNvPr>
          <p:cNvSpPr/>
          <p:nvPr/>
        </p:nvSpPr>
        <p:spPr>
          <a:xfrm>
            <a:off x="7856095" y="1013480"/>
            <a:ext cx="2320975" cy="677108"/>
          </a:xfrm>
          <a:prstGeom prst="rect">
            <a:avLst/>
          </a:prstGeom>
          <a:ln>
            <a:solidFill>
              <a:schemeClr val="bg1">
                <a:lumMod val="65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Palatino Linotype" panose="02040502050505030304" pitchFamily="18" charset="0"/>
                <a:ea typeface="等线" panose="03000509000000000000" pitchFamily="65" charset="-122"/>
                <a:cs typeface="+mn-cs"/>
              </a:rPr>
              <a:t>Delay Period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50000"/>
                    <a:lumOff val="50000"/>
                  </a:prstClr>
                </a:solidFill>
                <a:effectLst/>
                <a:uLnTx/>
                <a:uFillTx/>
                <a:latin typeface="Palatino Linotype" panose="02040502050505030304" pitchFamily="18" charset="0"/>
                <a:ea typeface="+mn-ea"/>
                <a:cs typeface="+mn-cs"/>
              </a:rPr>
              <a:t>freq</a:t>
            </a:r>
            <a:r>
              <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 = </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0</a:t>
            </a:r>
            <a:endPar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endParaRPr>
          </a:p>
        </p:txBody>
      </p:sp>
      <p:cxnSp>
        <p:nvCxnSpPr>
          <p:cNvPr id="30" name="Connector: Elbow 29">
            <a:extLst>
              <a:ext uri="{FF2B5EF4-FFF2-40B4-BE49-F238E27FC236}">
                <a16:creationId xmlns:a16="http://schemas.microsoft.com/office/drawing/2014/main" id="{34B153B6-B0FC-496F-A71B-4DFA3E78629E}"/>
              </a:ext>
            </a:extLst>
          </p:cNvPr>
          <p:cNvCxnSpPr>
            <a:cxnSpLocks/>
            <a:endCxn id="29" idx="1"/>
          </p:cNvCxnSpPr>
          <p:nvPr/>
        </p:nvCxnSpPr>
        <p:spPr>
          <a:xfrm flipV="1">
            <a:off x="6445769" y="1352034"/>
            <a:ext cx="1410326" cy="1113893"/>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1747203-5249-4AFF-BEDF-235709C0CE6B}"/>
              </a:ext>
            </a:extLst>
          </p:cNvPr>
          <p:cNvSpPr txBox="1">
            <a:spLocks/>
          </p:cNvSpPr>
          <p:nvPr/>
        </p:nvSpPr>
        <p:spPr>
          <a:xfrm>
            <a:off x="524608" y="5502689"/>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Palatino Linotype" panose="02040502050505030304" pitchFamily="18" charset="0"/>
                <a:ea typeface="等线 Light" panose="02010600030101010101" pitchFamily="2" charset="-122"/>
                <a:cs typeface="+mj-cs"/>
              </a:rPr>
              <a:t>Experiment</a:t>
            </a:r>
            <a:endParaRPr kumimoji="0" lang="en-US" sz="3600" b="0" i="0" u="none" strike="noStrike" kern="1200" cap="none" spc="0" normalizeH="0" baseline="0" noProof="0" dirty="0">
              <a:ln>
                <a:noFill/>
              </a:ln>
              <a:solidFill>
                <a:srgbClr val="FFFFFF"/>
              </a:solidFill>
              <a:effectLst/>
              <a:uLnTx/>
              <a:uFillTx/>
              <a:latin typeface="Palatino Linotype" panose="02040502050505030304" pitchFamily="18" charset="0"/>
              <a:ea typeface="+mj-ea"/>
              <a:cs typeface="+mj-cs"/>
            </a:endParaRPr>
          </a:p>
        </p:txBody>
      </p:sp>
      <p:cxnSp>
        <p:nvCxnSpPr>
          <p:cNvPr id="7" name="Straight Arrow Connector 6">
            <a:extLst>
              <a:ext uri="{FF2B5EF4-FFF2-40B4-BE49-F238E27FC236}">
                <a16:creationId xmlns:a16="http://schemas.microsoft.com/office/drawing/2014/main" id="{A2B67634-C51E-4543-B92C-CDCEA3DEC8B8}"/>
              </a:ext>
            </a:extLst>
          </p:cNvPr>
          <p:cNvCxnSpPr>
            <a:cxnSpLocks/>
          </p:cNvCxnSpPr>
          <p:nvPr/>
        </p:nvCxnSpPr>
        <p:spPr>
          <a:xfrm>
            <a:off x="1407824" y="4226939"/>
            <a:ext cx="944505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0227F47-5999-4D06-AF79-08884693FE75}"/>
              </a:ext>
            </a:extLst>
          </p:cNvPr>
          <p:cNvSpPr/>
          <p:nvPr/>
        </p:nvSpPr>
        <p:spPr>
          <a:xfrm>
            <a:off x="10842602" y="4027659"/>
            <a:ext cx="83067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Palatino Linotype" panose="02040502050505030304" pitchFamily="18" charset="0"/>
                <a:ea typeface="等线" panose="03000509000000000000" pitchFamily="65" charset="-122"/>
                <a:cs typeface="+mn-cs"/>
              </a:rPr>
              <a:t>time/s</a:t>
            </a:r>
            <a:endParaRPr kumimoji="0" lang="en-US" sz="1800" b="1"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p:txBody>
      </p:sp>
      <p:cxnSp>
        <p:nvCxnSpPr>
          <p:cNvPr id="16" name="Straight Arrow Connector 15">
            <a:extLst>
              <a:ext uri="{FF2B5EF4-FFF2-40B4-BE49-F238E27FC236}">
                <a16:creationId xmlns:a16="http://schemas.microsoft.com/office/drawing/2014/main" id="{03D1B094-C0E8-445E-BF7D-15DC4D6747CE}"/>
              </a:ext>
            </a:extLst>
          </p:cNvPr>
          <p:cNvCxnSpPr>
            <a:cxnSpLocks/>
          </p:cNvCxnSpPr>
          <p:nvPr/>
        </p:nvCxnSpPr>
        <p:spPr>
          <a:xfrm>
            <a:off x="3112039" y="4227028"/>
            <a:ext cx="3835902" cy="0"/>
          </a:xfrm>
          <a:prstGeom prst="straightConnector1">
            <a:avLst/>
          </a:prstGeom>
          <a:ln w="57150">
            <a:solidFill>
              <a:schemeClr val="accent5">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37EA708-423E-45D1-A1CB-72C93AC65D03}"/>
              </a:ext>
            </a:extLst>
          </p:cNvPr>
          <p:cNvSpPr/>
          <p:nvPr/>
        </p:nvSpPr>
        <p:spPr>
          <a:xfrm>
            <a:off x="1715125" y="3939101"/>
            <a:ext cx="590666" cy="59066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rPr>
              <a:t>0</a:t>
            </a:r>
          </a:p>
        </p:txBody>
      </p:sp>
      <p:sp>
        <p:nvSpPr>
          <p:cNvPr id="20" name="Oval 19">
            <a:extLst>
              <a:ext uri="{FF2B5EF4-FFF2-40B4-BE49-F238E27FC236}">
                <a16:creationId xmlns:a16="http://schemas.microsoft.com/office/drawing/2014/main" id="{47A5611E-BCD8-4FF9-99F3-B7642E72EB77}"/>
              </a:ext>
            </a:extLst>
          </p:cNvPr>
          <p:cNvSpPr/>
          <p:nvPr/>
        </p:nvSpPr>
        <p:spPr>
          <a:xfrm>
            <a:off x="2613092" y="3931606"/>
            <a:ext cx="590666" cy="59066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Palatino Linotype" panose="02040502050505030304" pitchFamily="18" charset="0"/>
                <a:ea typeface="等线" panose="03000509000000000000" pitchFamily="65" charset="-122"/>
                <a:cs typeface="+mn-cs"/>
              </a:rPr>
              <a:t>0.5</a:t>
            </a:r>
            <a:endParaRPr kumimoji="0" lang="en-US" sz="1400" b="1"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15" name="Oval 14">
            <a:extLst>
              <a:ext uri="{FF2B5EF4-FFF2-40B4-BE49-F238E27FC236}">
                <a16:creationId xmlns:a16="http://schemas.microsoft.com/office/drawing/2014/main" id="{71450266-9228-42B1-A18D-630BC5E60823}"/>
              </a:ext>
            </a:extLst>
          </p:cNvPr>
          <p:cNvSpPr/>
          <p:nvPr/>
        </p:nvSpPr>
        <p:spPr>
          <a:xfrm>
            <a:off x="6727847" y="3903642"/>
            <a:ext cx="590666" cy="59066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Palatino Linotype" panose="02040502050505030304" pitchFamily="18" charset="0"/>
                <a:ea typeface="等线" panose="03000509000000000000" pitchFamily="65" charset="-122"/>
                <a:cs typeface="+mn-cs"/>
              </a:rPr>
              <a:t>3.5</a:t>
            </a:r>
            <a:endParaRPr kumimoji="0" lang="en-US" sz="1400" b="1"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21" name="Rectangle 20">
            <a:extLst>
              <a:ext uri="{FF2B5EF4-FFF2-40B4-BE49-F238E27FC236}">
                <a16:creationId xmlns:a16="http://schemas.microsoft.com/office/drawing/2014/main" id="{531DCE39-1669-4667-83AE-613920703D3D}"/>
              </a:ext>
            </a:extLst>
          </p:cNvPr>
          <p:cNvSpPr/>
          <p:nvPr/>
        </p:nvSpPr>
        <p:spPr>
          <a:xfrm>
            <a:off x="1011836" y="385642"/>
            <a:ext cx="2106117" cy="400110"/>
          </a:xfrm>
          <a:prstGeom prst="rect">
            <a:avLst/>
          </a:prstGeom>
          <a:ln>
            <a:solidFill>
              <a:srgbClr val="FF0000"/>
            </a:solidFill>
          </a:ln>
        </p:spPr>
        <p:txBody>
          <a:bodyPr wrap="square">
            <a:spAutoFit/>
          </a:bodyPr>
          <a:lstStyle/>
          <a:p>
            <a:pPr algn="ctr"/>
            <a:r>
              <a:rPr lang="en-US" altLang="zh-CN" sz="2000" b="1" dirty="0">
                <a:solidFill>
                  <a:srgbClr val="C00000"/>
                </a:solidFill>
                <a:latin typeface="Palatino Linotype" panose="02040502050505030304" pitchFamily="18" charset="0"/>
              </a:rPr>
              <a:t>Remember f1</a:t>
            </a:r>
            <a:endParaRPr lang="en-US" dirty="0">
              <a:solidFill>
                <a:srgbClr val="C00000"/>
              </a:solidFill>
              <a:latin typeface="Palatino Linotype" panose="02040502050505030304" pitchFamily="18" charset="0"/>
            </a:endParaRPr>
          </a:p>
        </p:txBody>
      </p:sp>
      <p:cxnSp>
        <p:nvCxnSpPr>
          <p:cNvPr id="22" name="Connector: Elbow 21">
            <a:extLst>
              <a:ext uri="{FF2B5EF4-FFF2-40B4-BE49-F238E27FC236}">
                <a16:creationId xmlns:a16="http://schemas.microsoft.com/office/drawing/2014/main" id="{F0E8ABAD-9A02-47E3-A285-E65360B393B5}"/>
              </a:ext>
            </a:extLst>
          </p:cNvPr>
          <p:cNvCxnSpPr>
            <a:cxnSpLocks/>
            <a:endCxn id="21" idx="3"/>
          </p:cNvCxnSpPr>
          <p:nvPr/>
        </p:nvCxnSpPr>
        <p:spPr>
          <a:xfrm rot="10800000">
            <a:off x="3117954" y="585697"/>
            <a:ext cx="1633929" cy="34952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3A709A1A-B17B-4BF8-92ED-D8110F3CD3E4}"/>
              </a:ext>
            </a:extLst>
          </p:cNvPr>
          <p:cNvSpPr>
            <a:spLocks noGrp="1"/>
          </p:cNvSpPr>
          <p:nvPr>
            <p:ph type="sldNum" sz="quarter" idx="12"/>
          </p:nvPr>
        </p:nvSpPr>
        <p:spPr/>
        <p:txBody>
          <a:bodyPr/>
          <a:lstStyle/>
          <a:p>
            <a:fld id="{4B98F4B1-A9C2-453D-B68F-04AD8E680B02}" type="slidenum">
              <a:rPr lang="en-US" smtClean="0"/>
              <a:t>10</a:t>
            </a:fld>
            <a:endParaRPr lang="en-US"/>
          </a:p>
        </p:txBody>
      </p:sp>
    </p:spTree>
    <p:extLst>
      <p:ext uri="{BB962C8B-B14F-4D97-AF65-F5344CB8AC3E}">
        <p14:creationId xmlns:p14="http://schemas.microsoft.com/office/powerpoint/2010/main" val="2703259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cxnSp>
        <p:nvCxnSpPr>
          <p:cNvPr id="28" name="Straight Connector 2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3B44C36-90DA-4BFB-8E04-77EB616B066D}"/>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kern="1200" dirty="0">
                <a:solidFill>
                  <a:srgbClr val="FFFFFF"/>
                </a:solidFill>
                <a:ea typeface="+mj-ea"/>
                <a:cs typeface="+mj-cs"/>
              </a:rPr>
              <a:t>Introduction</a:t>
            </a:r>
          </a:p>
        </p:txBody>
      </p:sp>
      <p:pic>
        <p:nvPicPr>
          <p:cNvPr id="6" name="Picture 5">
            <a:extLst>
              <a:ext uri="{FF2B5EF4-FFF2-40B4-BE49-F238E27FC236}">
                <a16:creationId xmlns:a16="http://schemas.microsoft.com/office/drawing/2014/main" id="{3BC77F10-87E9-44AA-985F-575D6861C08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71901" y1="63539" x2="71901" y2="63539"/>
                        <a14:foregroundMark x1="70041" y1="63807" x2="70041" y2="63807"/>
                        <a14:foregroundMark x1="81818" y1="65952" x2="81818" y2="65952"/>
                        <a14:foregroundMark x1="82645" y1="59786" x2="82645" y2="58981"/>
                        <a14:foregroundMark x1="76653" y1="29223" x2="76653" y2="29223"/>
                        <a14:foregroundMark x1="75620" y1="34853" x2="75620" y2="34853"/>
                        <a14:foregroundMark x1="71074" y1="30295" x2="71074" y2="30295"/>
                        <a14:foregroundMark x1="71488" y1="28954" x2="71488" y2="28954"/>
                        <a14:foregroundMark x1="77273" y1="24397" x2="77273" y2="24397"/>
                        <a14:foregroundMark x1="79545" y1="29223" x2="79545" y2="29223"/>
                        <a14:foregroundMark x1="80992" y1="33244" x2="80992" y2="33244"/>
                        <a14:foregroundMark x1="78926" y1="36997" x2="84711" y2="39410"/>
                        <a14:foregroundMark x1="82231" y1="43164" x2="83264" y2="45576"/>
                        <a14:foregroundMark x1="72934" y1="24397" x2="74174" y2="27346"/>
                        <a14:foregroundMark x1="68802" y1="24129" x2="68802" y2="28686"/>
                        <a14:foregroundMark x1="82851" y1="73727" x2="82851" y2="73727"/>
                        <a14:foregroundMark x1="66322" y1="61126" x2="66322" y2="61126"/>
                        <a14:foregroundMark x1="66529" y1="60322" x2="66529" y2="60322"/>
                        <a14:foregroundMark x1="66116" y1="63003" x2="66116" y2="63003"/>
                      </a14:backgroundRemoval>
                    </a14:imgEffect>
                  </a14:imgLayer>
                </a14:imgProps>
              </a:ext>
            </a:extLst>
          </a:blip>
          <a:stretch>
            <a:fillRect/>
          </a:stretch>
        </p:blipFill>
        <p:spPr>
          <a:xfrm>
            <a:off x="3286574" y="209591"/>
            <a:ext cx="3810038" cy="2936248"/>
          </a:xfrm>
          <a:prstGeom prst="rect">
            <a:avLst/>
          </a:prstGeom>
        </p:spPr>
      </p:pic>
      <p:sp>
        <p:nvSpPr>
          <p:cNvPr id="10" name="Rectangle 9">
            <a:extLst>
              <a:ext uri="{FF2B5EF4-FFF2-40B4-BE49-F238E27FC236}">
                <a16:creationId xmlns:a16="http://schemas.microsoft.com/office/drawing/2014/main" id="{595D6452-7C98-4275-9846-AD47F0CFA64C}"/>
              </a:ext>
            </a:extLst>
          </p:cNvPr>
          <p:cNvSpPr/>
          <p:nvPr/>
        </p:nvSpPr>
        <p:spPr>
          <a:xfrm>
            <a:off x="1287902" y="2499508"/>
            <a:ext cx="1687643" cy="1231106"/>
          </a:xfrm>
          <a:prstGeom prst="rect">
            <a:avLst/>
          </a:prstGeom>
          <a:ln>
            <a:solidFill>
              <a:schemeClr val="bg1">
                <a:lumMod val="65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3 monkeys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RR013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RR014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RR015 </a:t>
            </a:r>
          </a:p>
        </p:txBody>
      </p:sp>
      <p:cxnSp>
        <p:nvCxnSpPr>
          <p:cNvPr id="19" name="Connector: Elbow 18">
            <a:extLst>
              <a:ext uri="{FF2B5EF4-FFF2-40B4-BE49-F238E27FC236}">
                <a16:creationId xmlns:a16="http://schemas.microsoft.com/office/drawing/2014/main" id="{14748327-51F3-4917-89B6-2BC2F51276A3}"/>
              </a:ext>
            </a:extLst>
          </p:cNvPr>
          <p:cNvCxnSpPr>
            <a:endCxn id="10" idx="3"/>
          </p:cNvCxnSpPr>
          <p:nvPr/>
        </p:nvCxnSpPr>
        <p:spPr>
          <a:xfrm rot="10800000" flipV="1">
            <a:off x="2975546" y="2698631"/>
            <a:ext cx="1304147" cy="41643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1A776F4-4FCB-4C98-898D-4335ED43195F}"/>
              </a:ext>
            </a:extLst>
          </p:cNvPr>
          <p:cNvSpPr/>
          <p:nvPr/>
        </p:nvSpPr>
        <p:spPr>
          <a:xfrm>
            <a:off x="7856095" y="1013480"/>
            <a:ext cx="2320975" cy="984885"/>
          </a:xfrm>
          <a:prstGeom prst="rect">
            <a:avLst/>
          </a:prstGeom>
          <a:ln>
            <a:solidFill>
              <a:schemeClr val="bg1">
                <a:lumMod val="65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solidFill>
                  <a:prstClr val="black"/>
                </a:solidFill>
                <a:latin typeface="Palatino Linotype" panose="02040502050505030304" pitchFamily="18" charset="0"/>
                <a:ea typeface="等线" panose="03000509000000000000" pitchFamily="65" charset="-122"/>
              </a:rPr>
              <a:t>2nd</a:t>
            </a:r>
            <a:r>
              <a:rPr kumimoji="0" lang="en-US" sz="20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mechanical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vibrations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50000"/>
                    <a:lumOff val="50000"/>
                  </a:prstClr>
                </a:solidFill>
                <a:effectLst/>
                <a:uLnTx/>
                <a:uFillTx/>
                <a:latin typeface="Palatino Linotype" panose="02040502050505030304" pitchFamily="18" charset="0"/>
                <a:ea typeface="+mn-ea"/>
                <a:cs typeface="+mn-cs"/>
              </a:rPr>
              <a:t>freq</a:t>
            </a:r>
            <a:r>
              <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 = f2</a:t>
            </a:r>
          </a:p>
        </p:txBody>
      </p:sp>
      <p:cxnSp>
        <p:nvCxnSpPr>
          <p:cNvPr id="30" name="Connector: Elbow 29">
            <a:extLst>
              <a:ext uri="{FF2B5EF4-FFF2-40B4-BE49-F238E27FC236}">
                <a16:creationId xmlns:a16="http://schemas.microsoft.com/office/drawing/2014/main" id="{34B153B6-B0FC-496F-A71B-4DFA3E78629E}"/>
              </a:ext>
            </a:extLst>
          </p:cNvPr>
          <p:cNvCxnSpPr>
            <a:cxnSpLocks/>
            <a:endCxn id="29" idx="1"/>
          </p:cNvCxnSpPr>
          <p:nvPr/>
        </p:nvCxnSpPr>
        <p:spPr>
          <a:xfrm flipV="1">
            <a:off x="6445769" y="1505923"/>
            <a:ext cx="1410326" cy="960003"/>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1747203-5249-4AFF-BEDF-235709C0CE6B}"/>
              </a:ext>
            </a:extLst>
          </p:cNvPr>
          <p:cNvSpPr txBox="1">
            <a:spLocks/>
          </p:cNvSpPr>
          <p:nvPr/>
        </p:nvSpPr>
        <p:spPr>
          <a:xfrm>
            <a:off x="524608" y="5502689"/>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Palatino Linotype" panose="02040502050505030304" pitchFamily="18" charset="0"/>
                <a:ea typeface="等线 Light" panose="02010600030101010101" pitchFamily="2" charset="-122"/>
                <a:cs typeface="+mj-cs"/>
              </a:rPr>
              <a:t>Experiment</a:t>
            </a:r>
            <a:endParaRPr kumimoji="0" lang="en-US" sz="3600" b="0" i="0" u="none" strike="noStrike" kern="1200" cap="none" spc="0" normalizeH="0" baseline="0" noProof="0" dirty="0">
              <a:ln>
                <a:noFill/>
              </a:ln>
              <a:solidFill>
                <a:srgbClr val="FFFFFF"/>
              </a:solidFill>
              <a:effectLst/>
              <a:uLnTx/>
              <a:uFillTx/>
              <a:latin typeface="Palatino Linotype" panose="02040502050505030304" pitchFamily="18" charset="0"/>
              <a:ea typeface="+mj-ea"/>
              <a:cs typeface="+mj-cs"/>
            </a:endParaRPr>
          </a:p>
        </p:txBody>
      </p:sp>
      <p:cxnSp>
        <p:nvCxnSpPr>
          <p:cNvPr id="7" name="Straight Arrow Connector 6">
            <a:extLst>
              <a:ext uri="{FF2B5EF4-FFF2-40B4-BE49-F238E27FC236}">
                <a16:creationId xmlns:a16="http://schemas.microsoft.com/office/drawing/2014/main" id="{A2B67634-C51E-4543-B92C-CDCEA3DEC8B8}"/>
              </a:ext>
            </a:extLst>
          </p:cNvPr>
          <p:cNvCxnSpPr>
            <a:cxnSpLocks/>
          </p:cNvCxnSpPr>
          <p:nvPr/>
        </p:nvCxnSpPr>
        <p:spPr>
          <a:xfrm>
            <a:off x="1407824" y="4226939"/>
            <a:ext cx="944505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0227F47-5999-4D06-AF79-08884693FE75}"/>
              </a:ext>
            </a:extLst>
          </p:cNvPr>
          <p:cNvSpPr/>
          <p:nvPr/>
        </p:nvSpPr>
        <p:spPr>
          <a:xfrm>
            <a:off x="10842602" y="4027659"/>
            <a:ext cx="83067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Palatino Linotype" panose="02040502050505030304" pitchFamily="18" charset="0"/>
                <a:ea typeface="等线" panose="03000509000000000000" pitchFamily="65" charset="-122"/>
                <a:cs typeface="+mn-cs"/>
              </a:rPr>
              <a:t>time/s</a:t>
            </a:r>
            <a:endParaRPr kumimoji="0" lang="en-US" sz="1800" b="1"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p:txBody>
      </p:sp>
      <p:sp>
        <p:nvSpPr>
          <p:cNvPr id="8" name="Oval 7">
            <a:extLst>
              <a:ext uri="{FF2B5EF4-FFF2-40B4-BE49-F238E27FC236}">
                <a16:creationId xmlns:a16="http://schemas.microsoft.com/office/drawing/2014/main" id="{537EA708-423E-45D1-A1CB-72C93AC65D03}"/>
              </a:ext>
            </a:extLst>
          </p:cNvPr>
          <p:cNvSpPr/>
          <p:nvPr/>
        </p:nvSpPr>
        <p:spPr>
          <a:xfrm>
            <a:off x="1715125" y="3939101"/>
            <a:ext cx="590666" cy="59066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rPr>
              <a:t>0</a:t>
            </a:r>
          </a:p>
        </p:txBody>
      </p:sp>
      <p:sp>
        <p:nvSpPr>
          <p:cNvPr id="20" name="Oval 19">
            <a:extLst>
              <a:ext uri="{FF2B5EF4-FFF2-40B4-BE49-F238E27FC236}">
                <a16:creationId xmlns:a16="http://schemas.microsoft.com/office/drawing/2014/main" id="{47A5611E-BCD8-4FF9-99F3-B7642E72EB77}"/>
              </a:ext>
            </a:extLst>
          </p:cNvPr>
          <p:cNvSpPr/>
          <p:nvPr/>
        </p:nvSpPr>
        <p:spPr>
          <a:xfrm>
            <a:off x="2613092" y="3931606"/>
            <a:ext cx="590666" cy="59066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Palatino Linotype" panose="02040502050505030304" pitchFamily="18" charset="0"/>
                <a:ea typeface="等线" panose="03000509000000000000" pitchFamily="65" charset="-122"/>
                <a:cs typeface="+mn-cs"/>
              </a:rPr>
              <a:t>0.5</a:t>
            </a:r>
            <a:endParaRPr kumimoji="0" lang="en-US" sz="1400" b="1"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cxnSp>
        <p:nvCxnSpPr>
          <p:cNvPr id="17" name="Straight Arrow Connector 16">
            <a:extLst>
              <a:ext uri="{FF2B5EF4-FFF2-40B4-BE49-F238E27FC236}">
                <a16:creationId xmlns:a16="http://schemas.microsoft.com/office/drawing/2014/main" id="{8EE0BBF9-9276-471D-9E51-1E7061AF1CDD}"/>
              </a:ext>
            </a:extLst>
          </p:cNvPr>
          <p:cNvCxnSpPr>
            <a:cxnSpLocks/>
          </p:cNvCxnSpPr>
          <p:nvPr/>
        </p:nvCxnSpPr>
        <p:spPr>
          <a:xfrm>
            <a:off x="7023180" y="4236645"/>
            <a:ext cx="943133" cy="0"/>
          </a:xfrm>
          <a:prstGeom prst="straightConnector1">
            <a:avLst/>
          </a:prstGeom>
          <a:ln w="57150">
            <a:solidFill>
              <a:schemeClr val="accent5">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3FEAE898-387F-4E5C-B3A0-D1E2B000C85D}"/>
              </a:ext>
            </a:extLst>
          </p:cNvPr>
          <p:cNvSpPr/>
          <p:nvPr/>
        </p:nvSpPr>
        <p:spPr>
          <a:xfrm>
            <a:off x="6727847" y="3903642"/>
            <a:ext cx="590666" cy="59066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Palatino Linotype" panose="02040502050505030304" pitchFamily="18" charset="0"/>
                <a:ea typeface="等线" panose="03000509000000000000" pitchFamily="65" charset="-122"/>
                <a:cs typeface="+mn-cs"/>
              </a:rPr>
              <a:t>3.5</a:t>
            </a:r>
            <a:endParaRPr kumimoji="0" lang="en-US" sz="1400" b="1"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21" name="Oval 20">
            <a:extLst>
              <a:ext uri="{FF2B5EF4-FFF2-40B4-BE49-F238E27FC236}">
                <a16:creationId xmlns:a16="http://schemas.microsoft.com/office/drawing/2014/main" id="{FDAD010B-0B98-4FD1-96D6-DE76E5A811DF}"/>
              </a:ext>
            </a:extLst>
          </p:cNvPr>
          <p:cNvSpPr/>
          <p:nvPr/>
        </p:nvSpPr>
        <p:spPr>
          <a:xfrm>
            <a:off x="7560762" y="3893955"/>
            <a:ext cx="590666" cy="59066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1" dirty="0">
                <a:solidFill>
                  <a:prstClr val="white"/>
                </a:solidFill>
                <a:latin typeface="Palatino Linotype" panose="02040502050505030304" pitchFamily="18" charset="0"/>
                <a:ea typeface="等线" panose="03000509000000000000" pitchFamily="65" charset="-122"/>
              </a:rPr>
              <a:t>4</a:t>
            </a:r>
            <a:endParaRPr kumimoji="0" lang="en-US" sz="1400" b="1"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3" name="Slide Number Placeholder 2">
            <a:extLst>
              <a:ext uri="{FF2B5EF4-FFF2-40B4-BE49-F238E27FC236}">
                <a16:creationId xmlns:a16="http://schemas.microsoft.com/office/drawing/2014/main" id="{E966183D-C907-45A1-ADBB-A7C9EDCF9317}"/>
              </a:ext>
            </a:extLst>
          </p:cNvPr>
          <p:cNvSpPr>
            <a:spLocks noGrp="1"/>
          </p:cNvSpPr>
          <p:nvPr>
            <p:ph type="sldNum" sz="quarter" idx="12"/>
          </p:nvPr>
        </p:nvSpPr>
        <p:spPr/>
        <p:txBody>
          <a:bodyPr/>
          <a:lstStyle/>
          <a:p>
            <a:fld id="{4B98F4B1-A9C2-453D-B68F-04AD8E680B02}" type="slidenum">
              <a:rPr lang="en-US" smtClean="0"/>
              <a:t>11</a:t>
            </a:fld>
            <a:endParaRPr lang="en-US"/>
          </a:p>
        </p:txBody>
      </p:sp>
    </p:spTree>
    <p:extLst>
      <p:ext uri="{BB962C8B-B14F-4D97-AF65-F5344CB8AC3E}">
        <p14:creationId xmlns:p14="http://schemas.microsoft.com/office/powerpoint/2010/main" val="3636458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cxnSp>
        <p:nvCxnSpPr>
          <p:cNvPr id="28" name="Straight Connector 2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3B44C36-90DA-4BFB-8E04-77EB616B066D}"/>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kern="1200" dirty="0">
                <a:solidFill>
                  <a:srgbClr val="FFFFFF"/>
                </a:solidFill>
                <a:ea typeface="+mj-ea"/>
                <a:cs typeface="+mj-cs"/>
              </a:rPr>
              <a:t>Introduction</a:t>
            </a:r>
          </a:p>
        </p:txBody>
      </p:sp>
      <p:pic>
        <p:nvPicPr>
          <p:cNvPr id="6" name="Picture 5">
            <a:extLst>
              <a:ext uri="{FF2B5EF4-FFF2-40B4-BE49-F238E27FC236}">
                <a16:creationId xmlns:a16="http://schemas.microsoft.com/office/drawing/2014/main" id="{3BC77F10-87E9-44AA-985F-575D6861C08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71901" y1="63539" x2="71901" y2="63539"/>
                        <a14:foregroundMark x1="70041" y1="63807" x2="70041" y2="63807"/>
                        <a14:foregroundMark x1="81818" y1="65952" x2="81818" y2="65952"/>
                        <a14:foregroundMark x1="82645" y1="59786" x2="82645" y2="58981"/>
                        <a14:foregroundMark x1="76653" y1="29223" x2="76653" y2="29223"/>
                        <a14:foregroundMark x1="75620" y1="34853" x2="75620" y2="34853"/>
                        <a14:foregroundMark x1="71074" y1="30295" x2="71074" y2="30295"/>
                        <a14:foregroundMark x1="71488" y1="28954" x2="71488" y2="28954"/>
                        <a14:foregroundMark x1="77273" y1="24397" x2="77273" y2="24397"/>
                        <a14:foregroundMark x1="79545" y1="29223" x2="79545" y2="29223"/>
                        <a14:foregroundMark x1="80992" y1="33244" x2="80992" y2="33244"/>
                        <a14:foregroundMark x1="78926" y1="36997" x2="84711" y2="39410"/>
                        <a14:foregroundMark x1="82231" y1="43164" x2="83264" y2="45576"/>
                        <a14:foregroundMark x1="72934" y1="24397" x2="74174" y2="27346"/>
                        <a14:foregroundMark x1="68802" y1="24129" x2="68802" y2="28686"/>
                        <a14:foregroundMark x1="82851" y1="73727" x2="82851" y2="73727"/>
                        <a14:foregroundMark x1="66322" y1="61126" x2="66322" y2="61126"/>
                        <a14:foregroundMark x1="66529" y1="60322" x2="66529" y2="60322"/>
                        <a14:foregroundMark x1="66116" y1="63003" x2="66116" y2="63003"/>
                      </a14:backgroundRemoval>
                    </a14:imgEffect>
                  </a14:imgLayer>
                </a14:imgProps>
              </a:ext>
            </a:extLst>
          </a:blip>
          <a:stretch>
            <a:fillRect/>
          </a:stretch>
        </p:blipFill>
        <p:spPr>
          <a:xfrm>
            <a:off x="3286574" y="209591"/>
            <a:ext cx="3810038" cy="2936248"/>
          </a:xfrm>
          <a:prstGeom prst="rect">
            <a:avLst/>
          </a:prstGeom>
        </p:spPr>
      </p:pic>
      <p:sp>
        <p:nvSpPr>
          <p:cNvPr id="10" name="Rectangle 9">
            <a:extLst>
              <a:ext uri="{FF2B5EF4-FFF2-40B4-BE49-F238E27FC236}">
                <a16:creationId xmlns:a16="http://schemas.microsoft.com/office/drawing/2014/main" id="{595D6452-7C98-4275-9846-AD47F0CFA64C}"/>
              </a:ext>
            </a:extLst>
          </p:cNvPr>
          <p:cNvSpPr/>
          <p:nvPr/>
        </p:nvSpPr>
        <p:spPr>
          <a:xfrm>
            <a:off x="1287902" y="2499508"/>
            <a:ext cx="1687643" cy="1231106"/>
          </a:xfrm>
          <a:prstGeom prst="rect">
            <a:avLst/>
          </a:prstGeom>
          <a:ln>
            <a:solidFill>
              <a:schemeClr val="bg1">
                <a:lumMod val="65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3 monkeys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RR013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RR014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RR015 </a:t>
            </a:r>
          </a:p>
        </p:txBody>
      </p:sp>
      <p:cxnSp>
        <p:nvCxnSpPr>
          <p:cNvPr id="19" name="Connector: Elbow 18">
            <a:extLst>
              <a:ext uri="{FF2B5EF4-FFF2-40B4-BE49-F238E27FC236}">
                <a16:creationId xmlns:a16="http://schemas.microsoft.com/office/drawing/2014/main" id="{14748327-51F3-4917-89B6-2BC2F51276A3}"/>
              </a:ext>
            </a:extLst>
          </p:cNvPr>
          <p:cNvCxnSpPr>
            <a:endCxn id="10" idx="3"/>
          </p:cNvCxnSpPr>
          <p:nvPr/>
        </p:nvCxnSpPr>
        <p:spPr>
          <a:xfrm rot="10800000" flipV="1">
            <a:off x="2975546" y="2698631"/>
            <a:ext cx="1304147" cy="41643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1747203-5249-4AFF-BEDF-235709C0CE6B}"/>
              </a:ext>
            </a:extLst>
          </p:cNvPr>
          <p:cNvSpPr txBox="1">
            <a:spLocks/>
          </p:cNvSpPr>
          <p:nvPr/>
        </p:nvSpPr>
        <p:spPr>
          <a:xfrm>
            <a:off x="524608" y="5502689"/>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Palatino Linotype" panose="02040502050505030304" pitchFamily="18" charset="0"/>
                <a:ea typeface="等线 Light" panose="02010600030101010101" pitchFamily="2" charset="-122"/>
                <a:cs typeface="+mj-cs"/>
              </a:rPr>
              <a:t>Experiment</a:t>
            </a:r>
            <a:endParaRPr kumimoji="0" lang="en-US" sz="3600" b="0" i="0" u="none" strike="noStrike" kern="1200" cap="none" spc="0" normalizeH="0" baseline="0" noProof="0" dirty="0">
              <a:ln>
                <a:noFill/>
              </a:ln>
              <a:solidFill>
                <a:srgbClr val="FFFFFF"/>
              </a:solidFill>
              <a:effectLst/>
              <a:uLnTx/>
              <a:uFillTx/>
              <a:latin typeface="Palatino Linotype" panose="02040502050505030304" pitchFamily="18" charset="0"/>
              <a:ea typeface="+mj-ea"/>
              <a:cs typeface="+mj-cs"/>
            </a:endParaRPr>
          </a:p>
        </p:txBody>
      </p:sp>
      <p:cxnSp>
        <p:nvCxnSpPr>
          <p:cNvPr id="7" name="Straight Arrow Connector 6">
            <a:extLst>
              <a:ext uri="{FF2B5EF4-FFF2-40B4-BE49-F238E27FC236}">
                <a16:creationId xmlns:a16="http://schemas.microsoft.com/office/drawing/2014/main" id="{A2B67634-C51E-4543-B92C-CDCEA3DEC8B8}"/>
              </a:ext>
            </a:extLst>
          </p:cNvPr>
          <p:cNvCxnSpPr>
            <a:cxnSpLocks/>
          </p:cNvCxnSpPr>
          <p:nvPr/>
        </p:nvCxnSpPr>
        <p:spPr>
          <a:xfrm>
            <a:off x="1407824" y="4226939"/>
            <a:ext cx="944505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0227F47-5999-4D06-AF79-08884693FE75}"/>
              </a:ext>
            </a:extLst>
          </p:cNvPr>
          <p:cNvSpPr/>
          <p:nvPr/>
        </p:nvSpPr>
        <p:spPr>
          <a:xfrm>
            <a:off x="10842602" y="4027659"/>
            <a:ext cx="83067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Palatino Linotype" panose="02040502050505030304" pitchFamily="18" charset="0"/>
                <a:ea typeface="等线" panose="03000509000000000000" pitchFamily="65" charset="-122"/>
                <a:cs typeface="+mn-cs"/>
              </a:rPr>
              <a:t>time/s</a:t>
            </a:r>
            <a:endParaRPr kumimoji="0" lang="en-US" sz="1800" b="1"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p:txBody>
      </p:sp>
      <p:sp>
        <p:nvSpPr>
          <p:cNvPr id="8" name="Oval 7">
            <a:extLst>
              <a:ext uri="{FF2B5EF4-FFF2-40B4-BE49-F238E27FC236}">
                <a16:creationId xmlns:a16="http://schemas.microsoft.com/office/drawing/2014/main" id="{537EA708-423E-45D1-A1CB-72C93AC65D03}"/>
              </a:ext>
            </a:extLst>
          </p:cNvPr>
          <p:cNvSpPr/>
          <p:nvPr/>
        </p:nvSpPr>
        <p:spPr>
          <a:xfrm>
            <a:off x="1715125" y="3939101"/>
            <a:ext cx="590666" cy="59066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rPr>
              <a:t>0</a:t>
            </a:r>
          </a:p>
        </p:txBody>
      </p:sp>
      <p:sp>
        <p:nvSpPr>
          <p:cNvPr id="20" name="Oval 19">
            <a:extLst>
              <a:ext uri="{FF2B5EF4-FFF2-40B4-BE49-F238E27FC236}">
                <a16:creationId xmlns:a16="http://schemas.microsoft.com/office/drawing/2014/main" id="{47A5611E-BCD8-4FF9-99F3-B7642E72EB77}"/>
              </a:ext>
            </a:extLst>
          </p:cNvPr>
          <p:cNvSpPr/>
          <p:nvPr/>
        </p:nvSpPr>
        <p:spPr>
          <a:xfrm>
            <a:off x="2613092" y="3931606"/>
            <a:ext cx="590666" cy="59066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Palatino Linotype" panose="02040502050505030304" pitchFamily="18" charset="0"/>
                <a:ea typeface="等线" panose="03000509000000000000" pitchFamily="65" charset="-122"/>
                <a:cs typeface="+mn-cs"/>
              </a:rPr>
              <a:t>0.5</a:t>
            </a:r>
            <a:endParaRPr kumimoji="0" lang="en-US" sz="1400" b="1"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18" name="Oval 17">
            <a:extLst>
              <a:ext uri="{FF2B5EF4-FFF2-40B4-BE49-F238E27FC236}">
                <a16:creationId xmlns:a16="http://schemas.microsoft.com/office/drawing/2014/main" id="{3FEAE898-387F-4E5C-B3A0-D1E2B000C85D}"/>
              </a:ext>
            </a:extLst>
          </p:cNvPr>
          <p:cNvSpPr/>
          <p:nvPr/>
        </p:nvSpPr>
        <p:spPr>
          <a:xfrm>
            <a:off x="6727847" y="3903642"/>
            <a:ext cx="590666" cy="59066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Palatino Linotype" panose="02040502050505030304" pitchFamily="18" charset="0"/>
                <a:ea typeface="等线" panose="03000509000000000000" pitchFamily="65" charset="-122"/>
                <a:cs typeface="+mn-cs"/>
              </a:rPr>
              <a:t>3.5</a:t>
            </a:r>
            <a:endParaRPr kumimoji="0" lang="en-US" sz="1400" b="1"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21" name="Oval 20">
            <a:extLst>
              <a:ext uri="{FF2B5EF4-FFF2-40B4-BE49-F238E27FC236}">
                <a16:creationId xmlns:a16="http://schemas.microsoft.com/office/drawing/2014/main" id="{FDAD010B-0B98-4FD1-96D6-DE76E5A811DF}"/>
              </a:ext>
            </a:extLst>
          </p:cNvPr>
          <p:cNvSpPr/>
          <p:nvPr/>
        </p:nvSpPr>
        <p:spPr>
          <a:xfrm>
            <a:off x="7560762" y="3893955"/>
            <a:ext cx="590666" cy="59066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Palatino Linotype" panose="02040502050505030304" pitchFamily="18" charset="0"/>
                <a:ea typeface="等线" panose="03000509000000000000" pitchFamily="65" charset="-122"/>
                <a:cs typeface="+mn-cs"/>
              </a:rPr>
              <a:t>4</a:t>
            </a:r>
            <a:endParaRPr kumimoji="0" lang="en-US" sz="1400" b="1"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22" name="Rectangle 21">
            <a:extLst>
              <a:ext uri="{FF2B5EF4-FFF2-40B4-BE49-F238E27FC236}">
                <a16:creationId xmlns:a16="http://schemas.microsoft.com/office/drawing/2014/main" id="{B03156CA-B93E-4E3F-8F87-5AC4A02FB192}"/>
              </a:ext>
            </a:extLst>
          </p:cNvPr>
          <p:cNvSpPr/>
          <p:nvPr/>
        </p:nvSpPr>
        <p:spPr>
          <a:xfrm>
            <a:off x="8151428" y="1420884"/>
            <a:ext cx="1687643" cy="954107"/>
          </a:xfrm>
          <a:prstGeom prst="rect">
            <a:avLst/>
          </a:prstGeom>
          <a:ln>
            <a:solidFill>
              <a:srgbClr val="FF0000"/>
            </a:solidFill>
          </a:ln>
        </p:spPr>
        <p:txBody>
          <a:bodyPr wrap="square">
            <a:spAutoFit/>
          </a:bodyPr>
          <a:lstStyle/>
          <a:p>
            <a:pPr algn="ctr"/>
            <a:r>
              <a:rPr lang="en-US" sz="2000" b="1" dirty="0">
                <a:solidFill>
                  <a:srgbClr val="C00000"/>
                </a:solidFill>
                <a:latin typeface="Palatino Linotype" panose="02040502050505030304" pitchFamily="18" charset="0"/>
              </a:rPr>
              <a:t>2 decisions</a:t>
            </a:r>
          </a:p>
          <a:p>
            <a:pPr algn="ctr"/>
            <a:r>
              <a:rPr lang="en-US" dirty="0">
                <a:solidFill>
                  <a:srgbClr val="C00000"/>
                </a:solidFill>
                <a:latin typeface="Palatino Linotype" panose="02040502050505030304" pitchFamily="18" charset="0"/>
              </a:rPr>
              <a:t>f1 &gt; f2?</a:t>
            </a:r>
          </a:p>
          <a:p>
            <a:pPr algn="ctr"/>
            <a:r>
              <a:rPr lang="en-US" dirty="0">
                <a:solidFill>
                  <a:srgbClr val="C00000"/>
                </a:solidFill>
                <a:latin typeface="Palatino Linotype" panose="02040502050505030304" pitchFamily="18" charset="0"/>
              </a:rPr>
              <a:t>f2 &gt; f1?</a:t>
            </a:r>
          </a:p>
        </p:txBody>
      </p:sp>
      <p:cxnSp>
        <p:nvCxnSpPr>
          <p:cNvPr id="23" name="Connector: Elbow 22">
            <a:extLst>
              <a:ext uri="{FF2B5EF4-FFF2-40B4-BE49-F238E27FC236}">
                <a16:creationId xmlns:a16="http://schemas.microsoft.com/office/drawing/2014/main" id="{66BFE72B-B829-4D96-BC8C-65100468C850}"/>
              </a:ext>
            </a:extLst>
          </p:cNvPr>
          <p:cNvCxnSpPr>
            <a:cxnSpLocks/>
            <a:endCxn id="22" idx="1"/>
          </p:cNvCxnSpPr>
          <p:nvPr/>
        </p:nvCxnSpPr>
        <p:spPr>
          <a:xfrm>
            <a:off x="6096000" y="1170915"/>
            <a:ext cx="2055428" cy="727023"/>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Slide Number Placeholder 14">
            <a:extLst>
              <a:ext uri="{FF2B5EF4-FFF2-40B4-BE49-F238E27FC236}">
                <a16:creationId xmlns:a16="http://schemas.microsoft.com/office/drawing/2014/main" id="{B1DC10B5-DEC5-4070-8FAB-4C02DDC506DE}"/>
              </a:ext>
            </a:extLst>
          </p:cNvPr>
          <p:cNvSpPr>
            <a:spLocks noGrp="1"/>
          </p:cNvSpPr>
          <p:nvPr>
            <p:ph type="sldNum" sz="quarter" idx="12"/>
          </p:nvPr>
        </p:nvSpPr>
        <p:spPr/>
        <p:txBody>
          <a:bodyPr/>
          <a:lstStyle/>
          <a:p>
            <a:fld id="{4B98F4B1-A9C2-453D-B68F-04AD8E680B02}" type="slidenum">
              <a:rPr lang="en-US" smtClean="0"/>
              <a:t>12</a:t>
            </a:fld>
            <a:endParaRPr lang="en-US"/>
          </a:p>
        </p:txBody>
      </p:sp>
    </p:spTree>
    <p:extLst>
      <p:ext uri="{BB962C8B-B14F-4D97-AF65-F5344CB8AC3E}">
        <p14:creationId xmlns:p14="http://schemas.microsoft.com/office/powerpoint/2010/main" val="2562480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cxnSp>
        <p:nvCxnSpPr>
          <p:cNvPr id="28" name="Straight Connector 2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3B44C36-90DA-4BFB-8E04-77EB616B066D}"/>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kern="1200" dirty="0">
                <a:solidFill>
                  <a:srgbClr val="FFFFFF"/>
                </a:solidFill>
                <a:ea typeface="+mj-ea"/>
                <a:cs typeface="+mj-cs"/>
              </a:rPr>
              <a:t>Introduction</a:t>
            </a:r>
          </a:p>
        </p:txBody>
      </p:sp>
      <p:pic>
        <p:nvPicPr>
          <p:cNvPr id="6" name="Picture 5">
            <a:extLst>
              <a:ext uri="{FF2B5EF4-FFF2-40B4-BE49-F238E27FC236}">
                <a16:creationId xmlns:a16="http://schemas.microsoft.com/office/drawing/2014/main" id="{3BC77F10-87E9-44AA-985F-575D6861C08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71901" y1="63539" x2="71901" y2="63539"/>
                        <a14:foregroundMark x1="70041" y1="63807" x2="70041" y2="63807"/>
                        <a14:foregroundMark x1="81818" y1="65952" x2="81818" y2="65952"/>
                        <a14:foregroundMark x1="82645" y1="59786" x2="82645" y2="58981"/>
                        <a14:foregroundMark x1="76653" y1="29223" x2="76653" y2="29223"/>
                        <a14:foregroundMark x1="75620" y1="34853" x2="75620" y2="34853"/>
                        <a14:foregroundMark x1="71074" y1="30295" x2="71074" y2="30295"/>
                        <a14:foregroundMark x1="71488" y1="28954" x2="71488" y2="28954"/>
                        <a14:foregroundMark x1="77273" y1="24397" x2="77273" y2="24397"/>
                        <a14:foregroundMark x1="79545" y1="29223" x2="79545" y2="29223"/>
                        <a14:foregroundMark x1="80992" y1="33244" x2="80992" y2="33244"/>
                        <a14:foregroundMark x1="78926" y1="36997" x2="84711" y2="39410"/>
                        <a14:foregroundMark x1="82231" y1="43164" x2="83264" y2="45576"/>
                        <a14:foregroundMark x1="72934" y1="24397" x2="74174" y2="27346"/>
                        <a14:foregroundMark x1="68802" y1="24129" x2="68802" y2="28686"/>
                        <a14:foregroundMark x1="82851" y1="73727" x2="82851" y2="73727"/>
                        <a14:foregroundMark x1="66322" y1="61126" x2="66322" y2="61126"/>
                        <a14:foregroundMark x1="66529" y1="60322" x2="66529" y2="60322"/>
                        <a14:foregroundMark x1="66116" y1="63003" x2="66116" y2="63003"/>
                      </a14:backgroundRemoval>
                    </a14:imgEffect>
                  </a14:imgLayer>
                </a14:imgProps>
              </a:ext>
            </a:extLst>
          </a:blip>
          <a:stretch>
            <a:fillRect/>
          </a:stretch>
        </p:blipFill>
        <p:spPr>
          <a:xfrm>
            <a:off x="3286574" y="209591"/>
            <a:ext cx="3810038" cy="2936248"/>
          </a:xfrm>
          <a:prstGeom prst="rect">
            <a:avLst/>
          </a:prstGeom>
        </p:spPr>
      </p:pic>
      <p:sp>
        <p:nvSpPr>
          <p:cNvPr id="10" name="Rectangle 9">
            <a:extLst>
              <a:ext uri="{FF2B5EF4-FFF2-40B4-BE49-F238E27FC236}">
                <a16:creationId xmlns:a16="http://schemas.microsoft.com/office/drawing/2014/main" id="{595D6452-7C98-4275-9846-AD47F0CFA64C}"/>
              </a:ext>
            </a:extLst>
          </p:cNvPr>
          <p:cNvSpPr/>
          <p:nvPr/>
        </p:nvSpPr>
        <p:spPr>
          <a:xfrm>
            <a:off x="1287902" y="2499508"/>
            <a:ext cx="1687643" cy="1231106"/>
          </a:xfrm>
          <a:prstGeom prst="rect">
            <a:avLst/>
          </a:prstGeom>
          <a:ln>
            <a:solidFill>
              <a:schemeClr val="bg1">
                <a:lumMod val="65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3 monkeys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RR013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RR014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RR015 </a:t>
            </a:r>
          </a:p>
        </p:txBody>
      </p:sp>
      <p:cxnSp>
        <p:nvCxnSpPr>
          <p:cNvPr id="19" name="Connector: Elbow 18">
            <a:extLst>
              <a:ext uri="{FF2B5EF4-FFF2-40B4-BE49-F238E27FC236}">
                <a16:creationId xmlns:a16="http://schemas.microsoft.com/office/drawing/2014/main" id="{14748327-51F3-4917-89B6-2BC2F51276A3}"/>
              </a:ext>
            </a:extLst>
          </p:cNvPr>
          <p:cNvCxnSpPr>
            <a:endCxn id="10" idx="3"/>
          </p:cNvCxnSpPr>
          <p:nvPr/>
        </p:nvCxnSpPr>
        <p:spPr>
          <a:xfrm rot="10800000" flipV="1">
            <a:off x="2975546" y="2698631"/>
            <a:ext cx="1304147" cy="41643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1A776F4-4FCB-4C98-898D-4335ED43195F}"/>
              </a:ext>
            </a:extLst>
          </p:cNvPr>
          <p:cNvSpPr/>
          <p:nvPr/>
        </p:nvSpPr>
        <p:spPr>
          <a:xfrm>
            <a:off x="7856095" y="1013480"/>
            <a:ext cx="2320975" cy="677108"/>
          </a:xfrm>
          <a:prstGeom prst="rect">
            <a:avLst/>
          </a:prstGeom>
          <a:ln>
            <a:solidFill>
              <a:schemeClr val="bg1">
                <a:lumMod val="65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Palatino Linotype" panose="02040502050505030304" pitchFamily="18" charset="0"/>
                <a:ea typeface="等线" panose="03000509000000000000" pitchFamily="65" charset="-122"/>
                <a:cs typeface="+mn-cs"/>
              </a:rPr>
              <a:t>Delay Period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50000"/>
                    <a:lumOff val="50000"/>
                  </a:prstClr>
                </a:solidFill>
                <a:effectLst/>
                <a:uLnTx/>
                <a:uFillTx/>
                <a:latin typeface="Palatino Linotype" panose="02040502050505030304" pitchFamily="18" charset="0"/>
                <a:ea typeface="+mn-ea"/>
                <a:cs typeface="+mn-cs"/>
              </a:rPr>
              <a:t>freq</a:t>
            </a:r>
            <a:r>
              <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 = </a:t>
            </a:r>
            <a:r>
              <a:rPr kumimoji="0" lang="en-US" altLang="zh-CN"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等线" panose="03000509000000000000" pitchFamily="65" charset="-122"/>
                <a:cs typeface="+mn-cs"/>
              </a:rPr>
              <a:t>0</a:t>
            </a:r>
            <a:endPar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endParaRPr>
          </a:p>
        </p:txBody>
      </p:sp>
      <p:cxnSp>
        <p:nvCxnSpPr>
          <p:cNvPr id="30" name="Connector: Elbow 29">
            <a:extLst>
              <a:ext uri="{FF2B5EF4-FFF2-40B4-BE49-F238E27FC236}">
                <a16:creationId xmlns:a16="http://schemas.microsoft.com/office/drawing/2014/main" id="{34B153B6-B0FC-496F-A71B-4DFA3E78629E}"/>
              </a:ext>
            </a:extLst>
          </p:cNvPr>
          <p:cNvCxnSpPr>
            <a:cxnSpLocks/>
            <a:endCxn id="29" idx="1"/>
          </p:cNvCxnSpPr>
          <p:nvPr/>
        </p:nvCxnSpPr>
        <p:spPr>
          <a:xfrm flipV="1">
            <a:off x="6445769" y="1352034"/>
            <a:ext cx="1410326" cy="1113893"/>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1747203-5249-4AFF-BEDF-235709C0CE6B}"/>
              </a:ext>
            </a:extLst>
          </p:cNvPr>
          <p:cNvSpPr txBox="1">
            <a:spLocks/>
          </p:cNvSpPr>
          <p:nvPr/>
        </p:nvSpPr>
        <p:spPr>
          <a:xfrm>
            <a:off x="524608" y="5502689"/>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Palatino Linotype" panose="02040502050505030304" pitchFamily="18" charset="0"/>
                <a:ea typeface="等线 Light" panose="02010600030101010101" pitchFamily="2" charset="-122"/>
                <a:cs typeface="+mj-cs"/>
              </a:rPr>
              <a:t>Experiment</a:t>
            </a:r>
            <a:endParaRPr kumimoji="0" lang="en-US" sz="3600" b="0" i="0" u="none" strike="noStrike" kern="1200" cap="none" spc="0" normalizeH="0" baseline="0" noProof="0" dirty="0">
              <a:ln>
                <a:noFill/>
              </a:ln>
              <a:solidFill>
                <a:srgbClr val="FFFFFF"/>
              </a:solidFill>
              <a:effectLst/>
              <a:uLnTx/>
              <a:uFillTx/>
              <a:latin typeface="Palatino Linotype" panose="02040502050505030304" pitchFamily="18" charset="0"/>
              <a:ea typeface="+mj-ea"/>
              <a:cs typeface="+mj-cs"/>
            </a:endParaRPr>
          </a:p>
        </p:txBody>
      </p:sp>
      <p:cxnSp>
        <p:nvCxnSpPr>
          <p:cNvPr id="7" name="Straight Arrow Connector 6">
            <a:extLst>
              <a:ext uri="{FF2B5EF4-FFF2-40B4-BE49-F238E27FC236}">
                <a16:creationId xmlns:a16="http://schemas.microsoft.com/office/drawing/2014/main" id="{A2B67634-C51E-4543-B92C-CDCEA3DEC8B8}"/>
              </a:ext>
            </a:extLst>
          </p:cNvPr>
          <p:cNvCxnSpPr>
            <a:cxnSpLocks/>
          </p:cNvCxnSpPr>
          <p:nvPr/>
        </p:nvCxnSpPr>
        <p:spPr>
          <a:xfrm>
            <a:off x="1407824" y="4226939"/>
            <a:ext cx="944505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0227F47-5999-4D06-AF79-08884693FE75}"/>
              </a:ext>
            </a:extLst>
          </p:cNvPr>
          <p:cNvSpPr/>
          <p:nvPr/>
        </p:nvSpPr>
        <p:spPr>
          <a:xfrm>
            <a:off x="10842602" y="4027659"/>
            <a:ext cx="83067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Palatino Linotype" panose="02040502050505030304" pitchFamily="18" charset="0"/>
                <a:ea typeface="等线" panose="03000509000000000000" pitchFamily="65" charset="-122"/>
                <a:cs typeface="+mn-cs"/>
              </a:rPr>
              <a:t>time/s</a:t>
            </a:r>
            <a:endParaRPr kumimoji="0" lang="en-US" sz="1800" b="1"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p:txBody>
      </p:sp>
      <p:cxnSp>
        <p:nvCxnSpPr>
          <p:cNvPr id="16" name="Straight Arrow Connector 15">
            <a:extLst>
              <a:ext uri="{FF2B5EF4-FFF2-40B4-BE49-F238E27FC236}">
                <a16:creationId xmlns:a16="http://schemas.microsoft.com/office/drawing/2014/main" id="{03D1B094-C0E8-445E-BF7D-15DC4D6747CE}"/>
              </a:ext>
            </a:extLst>
          </p:cNvPr>
          <p:cNvCxnSpPr>
            <a:cxnSpLocks/>
          </p:cNvCxnSpPr>
          <p:nvPr/>
        </p:nvCxnSpPr>
        <p:spPr>
          <a:xfrm>
            <a:off x="3112039" y="4227028"/>
            <a:ext cx="3835902" cy="0"/>
          </a:xfrm>
          <a:prstGeom prst="straightConnector1">
            <a:avLst/>
          </a:prstGeom>
          <a:ln w="57150">
            <a:solidFill>
              <a:schemeClr val="accent5">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37EA708-423E-45D1-A1CB-72C93AC65D03}"/>
              </a:ext>
            </a:extLst>
          </p:cNvPr>
          <p:cNvSpPr/>
          <p:nvPr/>
        </p:nvSpPr>
        <p:spPr>
          <a:xfrm>
            <a:off x="1715125" y="3939101"/>
            <a:ext cx="590666" cy="59066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rPr>
              <a:t>0</a:t>
            </a:r>
          </a:p>
        </p:txBody>
      </p:sp>
      <p:sp>
        <p:nvSpPr>
          <p:cNvPr id="20" name="Oval 19">
            <a:extLst>
              <a:ext uri="{FF2B5EF4-FFF2-40B4-BE49-F238E27FC236}">
                <a16:creationId xmlns:a16="http://schemas.microsoft.com/office/drawing/2014/main" id="{47A5611E-BCD8-4FF9-99F3-B7642E72EB77}"/>
              </a:ext>
            </a:extLst>
          </p:cNvPr>
          <p:cNvSpPr/>
          <p:nvPr/>
        </p:nvSpPr>
        <p:spPr>
          <a:xfrm>
            <a:off x="2613092" y="3931606"/>
            <a:ext cx="590666" cy="59066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Palatino Linotype" panose="02040502050505030304" pitchFamily="18" charset="0"/>
                <a:ea typeface="等线" panose="03000509000000000000" pitchFamily="65" charset="-122"/>
                <a:cs typeface="+mn-cs"/>
              </a:rPr>
              <a:t>0.5</a:t>
            </a:r>
            <a:endParaRPr kumimoji="0" lang="en-US" sz="1400" b="1"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15" name="Oval 14">
            <a:extLst>
              <a:ext uri="{FF2B5EF4-FFF2-40B4-BE49-F238E27FC236}">
                <a16:creationId xmlns:a16="http://schemas.microsoft.com/office/drawing/2014/main" id="{71450266-9228-42B1-A18D-630BC5E60823}"/>
              </a:ext>
            </a:extLst>
          </p:cNvPr>
          <p:cNvSpPr/>
          <p:nvPr/>
        </p:nvSpPr>
        <p:spPr>
          <a:xfrm>
            <a:off x="6727847" y="3903642"/>
            <a:ext cx="590666" cy="59066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Palatino Linotype" panose="02040502050505030304" pitchFamily="18" charset="0"/>
                <a:ea typeface="等线" panose="03000509000000000000" pitchFamily="65" charset="-122"/>
                <a:cs typeface="+mn-cs"/>
              </a:rPr>
              <a:t>3.5</a:t>
            </a:r>
            <a:endParaRPr kumimoji="0" lang="en-US" sz="1400" b="1"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21" name="Rectangle 20">
            <a:extLst>
              <a:ext uri="{FF2B5EF4-FFF2-40B4-BE49-F238E27FC236}">
                <a16:creationId xmlns:a16="http://schemas.microsoft.com/office/drawing/2014/main" id="{531DCE39-1669-4667-83AE-613920703D3D}"/>
              </a:ext>
            </a:extLst>
          </p:cNvPr>
          <p:cNvSpPr/>
          <p:nvPr/>
        </p:nvSpPr>
        <p:spPr>
          <a:xfrm>
            <a:off x="1011836" y="385642"/>
            <a:ext cx="2106117" cy="400110"/>
          </a:xfrm>
          <a:prstGeom prst="rect">
            <a:avLst/>
          </a:prstGeom>
          <a:ln>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C00000"/>
                </a:solidFill>
                <a:effectLst/>
                <a:uLnTx/>
                <a:uFillTx/>
                <a:latin typeface="Palatino Linotype" panose="02040502050505030304" pitchFamily="18" charset="0"/>
                <a:ea typeface="等线" panose="03000509000000000000" pitchFamily="65" charset="-122"/>
                <a:cs typeface="+mn-cs"/>
              </a:rPr>
              <a:t>Remember f1</a:t>
            </a:r>
            <a:endParaRPr kumimoji="0" lang="en-US"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p:txBody>
      </p:sp>
      <p:cxnSp>
        <p:nvCxnSpPr>
          <p:cNvPr id="22" name="Connector: Elbow 21">
            <a:extLst>
              <a:ext uri="{FF2B5EF4-FFF2-40B4-BE49-F238E27FC236}">
                <a16:creationId xmlns:a16="http://schemas.microsoft.com/office/drawing/2014/main" id="{F0E8ABAD-9A02-47E3-A285-E65360B393B5}"/>
              </a:ext>
            </a:extLst>
          </p:cNvPr>
          <p:cNvCxnSpPr>
            <a:cxnSpLocks/>
            <a:endCxn id="21" idx="3"/>
          </p:cNvCxnSpPr>
          <p:nvPr/>
        </p:nvCxnSpPr>
        <p:spPr>
          <a:xfrm rot="10800000">
            <a:off x="3117954" y="585697"/>
            <a:ext cx="1633929" cy="34952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7F140E8C-3808-4698-A5BA-E8DA89CD64E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427" b="28241" l="3425" r="32192">
                        <a14:foregroundMark x1="32192" y1="11256" x2="31963" y2="27236"/>
                        <a14:foregroundMark x1="22755" y1="27638" x2="20015" y2="27638"/>
                        <a14:foregroundMark x1="18493" y1="27035" x2="24429" y2="27337"/>
                        <a14:foregroundMark x1="18189" y1="27839" x2="20015" y2="27638"/>
                      </a14:backgroundRemoval>
                    </a14:imgEffect>
                  </a14:imgLayer>
                </a14:imgProps>
              </a:ext>
            </a:extLst>
          </a:blip>
          <a:srcRect t="2593" r="65215" b="68889"/>
          <a:stretch/>
        </p:blipFill>
        <p:spPr>
          <a:xfrm>
            <a:off x="2997259" y="3202781"/>
            <a:ext cx="3216788" cy="1060995"/>
          </a:xfrm>
          <a:prstGeom prst="rect">
            <a:avLst/>
          </a:prstGeom>
        </p:spPr>
      </p:pic>
      <p:sp>
        <p:nvSpPr>
          <p:cNvPr id="24" name="Oval 23">
            <a:extLst>
              <a:ext uri="{FF2B5EF4-FFF2-40B4-BE49-F238E27FC236}">
                <a16:creationId xmlns:a16="http://schemas.microsoft.com/office/drawing/2014/main" id="{092D9A77-E9FB-4E92-8BD0-05C49E364F10}"/>
              </a:ext>
            </a:extLst>
          </p:cNvPr>
          <p:cNvSpPr/>
          <p:nvPr/>
        </p:nvSpPr>
        <p:spPr>
          <a:xfrm>
            <a:off x="3112039" y="3234964"/>
            <a:ext cx="3684867" cy="128730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25" name="Rectangle 24">
            <a:extLst>
              <a:ext uri="{FF2B5EF4-FFF2-40B4-BE49-F238E27FC236}">
                <a16:creationId xmlns:a16="http://schemas.microsoft.com/office/drawing/2014/main" id="{03E2ADA2-8C71-4ED4-9858-0834C180F995}"/>
              </a:ext>
            </a:extLst>
          </p:cNvPr>
          <p:cNvSpPr/>
          <p:nvPr/>
        </p:nvSpPr>
        <p:spPr>
          <a:xfrm>
            <a:off x="3839980" y="3375363"/>
            <a:ext cx="2106117" cy="400110"/>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C00000"/>
                </a:solidFill>
                <a:effectLst/>
                <a:uLnTx/>
                <a:uFillTx/>
                <a:latin typeface="Palatino Linotype" panose="02040502050505030304" pitchFamily="18" charset="0"/>
                <a:ea typeface="等线" panose="03000509000000000000" pitchFamily="65" charset="-122"/>
                <a:cs typeface="+mn-cs"/>
              </a:rPr>
              <a:t>firing rate</a:t>
            </a:r>
            <a:endParaRPr kumimoji="0" lang="en-US" sz="18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p:txBody>
      </p:sp>
      <p:sp>
        <p:nvSpPr>
          <p:cNvPr id="3" name="Slide Number Placeholder 2">
            <a:extLst>
              <a:ext uri="{FF2B5EF4-FFF2-40B4-BE49-F238E27FC236}">
                <a16:creationId xmlns:a16="http://schemas.microsoft.com/office/drawing/2014/main" id="{1BC87A03-2C8F-413A-B997-ABFFFD53D06B}"/>
              </a:ext>
            </a:extLst>
          </p:cNvPr>
          <p:cNvSpPr>
            <a:spLocks noGrp="1"/>
          </p:cNvSpPr>
          <p:nvPr>
            <p:ph type="sldNum" sz="quarter" idx="12"/>
          </p:nvPr>
        </p:nvSpPr>
        <p:spPr/>
        <p:txBody>
          <a:bodyPr/>
          <a:lstStyle/>
          <a:p>
            <a:fld id="{4B98F4B1-A9C2-453D-B68F-04AD8E680B02}" type="slidenum">
              <a:rPr lang="en-US" smtClean="0"/>
              <a:t>13</a:t>
            </a:fld>
            <a:endParaRPr lang="en-US"/>
          </a:p>
        </p:txBody>
      </p:sp>
    </p:spTree>
    <p:extLst>
      <p:ext uri="{BB962C8B-B14F-4D97-AF65-F5344CB8AC3E}">
        <p14:creationId xmlns:p14="http://schemas.microsoft.com/office/powerpoint/2010/main" val="2574204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2" name="Title 1">
            <a:extLst>
              <a:ext uri="{FF2B5EF4-FFF2-40B4-BE49-F238E27FC236}">
                <a16:creationId xmlns:a16="http://schemas.microsoft.com/office/drawing/2014/main" id="{F2EB9CC8-179C-4670-9325-C2153B391E81}"/>
              </a:ext>
            </a:extLst>
          </p:cNvPr>
          <p:cNvSpPr>
            <a:spLocks noGrp="1"/>
          </p:cNvSpPr>
          <p:nvPr>
            <p:ph type="title"/>
          </p:nvPr>
        </p:nvSpPr>
        <p:spPr>
          <a:xfrm>
            <a:off x="838200" y="963877"/>
            <a:ext cx="3494362" cy="4930246"/>
          </a:xfrm>
        </p:spPr>
        <p:txBody>
          <a:bodyPr>
            <a:normAutofit/>
          </a:bodyPr>
          <a:lstStyle/>
          <a:p>
            <a:pPr algn="r"/>
            <a:r>
              <a:rPr lang="en-US" dirty="0">
                <a:latin typeface="Palatino Linotype" panose="02040502050505030304" pitchFamily="18" charset="0"/>
              </a:rPr>
              <a:t>Content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2A3EDFF-489E-4ACA-A953-E35191B7A404}"/>
              </a:ext>
            </a:extLst>
          </p:cNvPr>
          <p:cNvSpPr/>
          <p:nvPr/>
        </p:nvSpPr>
        <p:spPr>
          <a:xfrm>
            <a:off x="5171937" y="1708150"/>
            <a:ext cx="5375006" cy="9398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BEBEB"/>
                </a:solidFill>
                <a:effectLst/>
                <a:uLnTx/>
                <a:uFillTx/>
                <a:latin typeface="Palatino Linotype" panose="02040502050505030304" pitchFamily="18" charset="0"/>
                <a:ea typeface="+mn-ea"/>
                <a:cs typeface="+mn-cs"/>
              </a:rPr>
              <a:t>INTRODUCTION</a:t>
            </a:r>
          </a:p>
        </p:txBody>
      </p:sp>
      <p:sp>
        <p:nvSpPr>
          <p:cNvPr id="13" name="Rectangle 12">
            <a:extLst>
              <a:ext uri="{FF2B5EF4-FFF2-40B4-BE49-F238E27FC236}">
                <a16:creationId xmlns:a16="http://schemas.microsoft.com/office/drawing/2014/main" id="{11E99A5F-7936-485D-8C98-120E510F4E6D}"/>
              </a:ext>
            </a:extLst>
          </p:cNvPr>
          <p:cNvSpPr/>
          <p:nvPr/>
        </p:nvSpPr>
        <p:spPr>
          <a:xfrm>
            <a:off x="5154774" y="2933700"/>
            <a:ext cx="5392169" cy="9398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BEBEB"/>
                </a:solidFill>
                <a:effectLst/>
                <a:uLnTx/>
                <a:uFillTx/>
                <a:latin typeface="Palatino Linotype" panose="02040502050505030304" pitchFamily="18" charset="0"/>
                <a:ea typeface="+mn-ea"/>
                <a:cs typeface="+mn-cs"/>
              </a:rPr>
              <a:t>REPRODUCTION</a:t>
            </a:r>
          </a:p>
        </p:txBody>
      </p:sp>
      <p:sp>
        <p:nvSpPr>
          <p:cNvPr id="14" name="Rectangle 13">
            <a:extLst>
              <a:ext uri="{FF2B5EF4-FFF2-40B4-BE49-F238E27FC236}">
                <a16:creationId xmlns:a16="http://schemas.microsoft.com/office/drawing/2014/main" id="{B00A007C-C6DA-4A4D-AD79-246B0AC34AE9}"/>
              </a:ext>
            </a:extLst>
          </p:cNvPr>
          <p:cNvSpPr/>
          <p:nvPr/>
        </p:nvSpPr>
        <p:spPr>
          <a:xfrm>
            <a:off x="5154774" y="4159250"/>
            <a:ext cx="5392179" cy="9398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BEBEB"/>
                </a:solidFill>
                <a:effectLst/>
                <a:uLnTx/>
                <a:uFillTx/>
                <a:latin typeface="Palatino Linotype" panose="02040502050505030304" pitchFamily="18" charset="0"/>
                <a:ea typeface="+mn-ea"/>
                <a:cs typeface="+mn-cs"/>
              </a:rPr>
              <a:t>CONCLUSION &amp; DISCUSSION</a:t>
            </a:r>
          </a:p>
        </p:txBody>
      </p:sp>
      <p:sp>
        <p:nvSpPr>
          <p:cNvPr id="3" name="Slide Number Placeholder 2">
            <a:extLst>
              <a:ext uri="{FF2B5EF4-FFF2-40B4-BE49-F238E27FC236}">
                <a16:creationId xmlns:a16="http://schemas.microsoft.com/office/drawing/2014/main" id="{D746DAB2-5D6D-4B70-9D8F-C264F5259FAB}"/>
              </a:ext>
            </a:extLst>
          </p:cNvPr>
          <p:cNvSpPr>
            <a:spLocks noGrp="1"/>
          </p:cNvSpPr>
          <p:nvPr>
            <p:ph type="sldNum" sz="quarter" idx="12"/>
          </p:nvPr>
        </p:nvSpPr>
        <p:spPr/>
        <p:txBody>
          <a:bodyPr/>
          <a:lstStyle/>
          <a:p>
            <a:fld id="{4B98F4B1-A9C2-453D-B68F-04AD8E680B02}" type="slidenum">
              <a:rPr lang="en-US" smtClean="0"/>
              <a:t>14</a:t>
            </a:fld>
            <a:endParaRPr lang="en-US"/>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A05A3A3D-518D-4A58-BFDF-5CB5B80042C8}"/>
                  </a:ext>
                </a:extLst>
              </p:cNvPr>
              <p:cNvGraphicFramePr>
                <a:graphicFrameLocks noChangeAspect="1"/>
              </p:cNvGraphicFramePr>
              <p:nvPr>
                <p:extLst>
                  <p:ext uri="{D42A27DB-BD31-4B8C-83A1-F6EECF244321}">
                    <p14:modId xmlns:p14="http://schemas.microsoft.com/office/powerpoint/2010/main" val="2189474380"/>
                  </p:ext>
                </p:extLst>
              </p:nvPr>
            </p:nvGraphicFramePr>
            <p:xfrm>
              <a:off x="7810219" y="3536950"/>
              <a:ext cx="81278" cy="45719"/>
            </p:xfrm>
            <a:graphic>
              <a:graphicData uri="http://schemas.microsoft.com/office/powerpoint/2016/slidezoom">
                <pslz:sldZm>
                  <pslz:sldZmObj sldId="301" cId="2627158003">
                    <pslz:zmPr id="{4BC418EB-0F11-49E5-A445-29795E2DBDB4}" returnToParent="0" transitionDur="1000">
                      <p166:blipFill xmlns:p166="http://schemas.microsoft.com/office/powerpoint/2016/6/main">
                        <a:blip r:embed="rId2"/>
                        <a:stretch>
                          <a:fillRect/>
                        </a:stretch>
                      </p166:blipFill>
                      <p166:spPr xmlns:p166="http://schemas.microsoft.com/office/powerpoint/2016/6/main">
                        <a:xfrm>
                          <a:off x="0" y="0"/>
                          <a:ext cx="81278" cy="45719"/>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A05A3A3D-518D-4A58-BFDF-5CB5B80042C8}"/>
                  </a:ext>
                </a:extLst>
              </p:cNvPr>
              <p:cNvPicPr>
                <a:picLocks noGrp="1" noRot="1" noChangeAspect="1" noMove="1" noResize="1" noEditPoints="1" noAdjustHandles="1" noChangeArrowheads="1" noChangeShapeType="1"/>
              </p:cNvPicPr>
              <p:nvPr/>
            </p:nvPicPr>
            <p:blipFill>
              <a:blip r:embed="rId4"/>
              <a:stretch>
                <a:fillRect/>
              </a:stretch>
            </p:blipFill>
            <p:spPr>
              <a:xfrm>
                <a:off x="7810219" y="3536950"/>
                <a:ext cx="81278" cy="45719"/>
              </a:xfrm>
              <a:prstGeom prst="rect">
                <a:avLst/>
              </a:prstGeom>
              <a:ln w="3175">
                <a:solidFill>
                  <a:prstClr val="ltGray"/>
                </a:solidFill>
              </a:ln>
            </p:spPr>
          </p:pic>
        </mc:Fallback>
      </mc:AlternateContent>
    </p:spTree>
    <p:extLst>
      <p:ext uri="{BB962C8B-B14F-4D97-AF65-F5344CB8AC3E}">
        <p14:creationId xmlns:p14="http://schemas.microsoft.com/office/powerpoint/2010/main" val="33474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2" name="Title 1">
            <a:extLst>
              <a:ext uri="{FF2B5EF4-FFF2-40B4-BE49-F238E27FC236}">
                <a16:creationId xmlns:a16="http://schemas.microsoft.com/office/drawing/2014/main" id="{3347BBAA-572B-491E-8EC4-B273004E670F}"/>
              </a:ext>
            </a:extLst>
          </p:cNvPr>
          <p:cNvSpPr>
            <a:spLocks noGrp="1"/>
          </p:cNvSpPr>
          <p:nvPr>
            <p:ph type="title"/>
          </p:nvPr>
        </p:nvSpPr>
        <p:spPr>
          <a:xfrm>
            <a:off x="426098" y="1688395"/>
            <a:ext cx="3174917" cy="3125224"/>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altLang="zh-CN" sz="2600" kern="1200" dirty="0">
                <a:solidFill>
                  <a:srgbClr val="FFFFFF"/>
                </a:solidFill>
                <a:ea typeface="+mj-ea"/>
                <a:cs typeface="+mj-cs"/>
              </a:rPr>
              <a:t>Reproduction</a:t>
            </a:r>
            <a:endParaRPr lang="en-US" sz="2600" kern="1200" dirty="0">
              <a:solidFill>
                <a:srgbClr val="FFFFFF"/>
              </a:solidFill>
              <a:ea typeface="+mj-ea"/>
              <a:cs typeface="+mj-cs"/>
            </a:endParaRPr>
          </a:p>
        </p:txBody>
      </p:sp>
      <p:sp>
        <p:nvSpPr>
          <p:cNvPr id="4" name="Slide Number Placeholder 3">
            <a:extLst>
              <a:ext uri="{FF2B5EF4-FFF2-40B4-BE49-F238E27FC236}">
                <a16:creationId xmlns:a16="http://schemas.microsoft.com/office/drawing/2014/main" id="{5D268403-4249-4970-9A29-ECA203591379}"/>
              </a:ext>
            </a:extLst>
          </p:cNvPr>
          <p:cNvSpPr>
            <a:spLocks noGrp="1"/>
          </p:cNvSpPr>
          <p:nvPr>
            <p:ph type="sldNum" sz="quarter" idx="12"/>
          </p:nvPr>
        </p:nvSpPr>
        <p:spPr/>
        <p:txBody>
          <a:bodyPr/>
          <a:lstStyle/>
          <a:p>
            <a:fld id="{1C562541-BF24-47AD-8649-6920442084F4}" type="slidenum">
              <a:rPr lang="en-US" smtClean="0"/>
              <a:t>15</a:t>
            </a:fld>
            <a:endParaRPr lang="en-US" dirty="0"/>
          </a:p>
        </p:txBody>
      </p:sp>
      <p:sp>
        <p:nvSpPr>
          <p:cNvPr id="13" name="Rectangle 12">
            <a:extLst>
              <a:ext uri="{FF2B5EF4-FFF2-40B4-BE49-F238E27FC236}">
                <a16:creationId xmlns:a16="http://schemas.microsoft.com/office/drawing/2014/main" id="{BC7F7451-B542-4CE7-BF6B-13A62A9BE6F6}"/>
              </a:ext>
            </a:extLst>
          </p:cNvPr>
          <p:cNvSpPr/>
          <p:nvPr/>
        </p:nvSpPr>
        <p:spPr>
          <a:xfrm>
            <a:off x="5067006" y="1482725"/>
            <a:ext cx="5375006" cy="9398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Palatino Linotype" panose="02040502050505030304" pitchFamily="18" charset="0"/>
                <a:ea typeface="+mn-ea"/>
                <a:cs typeface="+mn-cs"/>
              </a:rPr>
              <a:t>Data Preprocessing</a:t>
            </a:r>
          </a:p>
        </p:txBody>
      </p:sp>
      <p:sp>
        <p:nvSpPr>
          <p:cNvPr id="14" name="Rectangle 13">
            <a:extLst>
              <a:ext uri="{FF2B5EF4-FFF2-40B4-BE49-F238E27FC236}">
                <a16:creationId xmlns:a16="http://schemas.microsoft.com/office/drawing/2014/main" id="{35B53EE8-CD99-4846-BC6E-0125340B039E}"/>
              </a:ext>
            </a:extLst>
          </p:cNvPr>
          <p:cNvSpPr/>
          <p:nvPr/>
        </p:nvSpPr>
        <p:spPr>
          <a:xfrm>
            <a:off x="5049843" y="2708275"/>
            <a:ext cx="5392169" cy="9398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Palatino Linotype" panose="02040502050505030304" pitchFamily="18" charset="0"/>
                <a:ea typeface="+mn-ea"/>
                <a:cs typeface="+mn-cs"/>
              </a:rPr>
              <a:t>PCA</a:t>
            </a:r>
          </a:p>
        </p:txBody>
      </p:sp>
      <p:sp>
        <p:nvSpPr>
          <p:cNvPr id="15" name="Rectangle 14">
            <a:extLst>
              <a:ext uri="{FF2B5EF4-FFF2-40B4-BE49-F238E27FC236}">
                <a16:creationId xmlns:a16="http://schemas.microsoft.com/office/drawing/2014/main" id="{C35BBB7F-2C30-4243-8A1B-11E87DF5AC0A}"/>
              </a:ext>
            </a:extLst>
          </p:cNvPr>
          <p:cNvSpPr/>
          <p:nvPr/>
        </p:nvSpPr>
        <p:spPr>
          <a:xfrm>
            <a:off x="5049843" y="3933825"/>
            <a:ext cx="5392179" cy="9398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chemeClr val="bg1"/>
                </a:solidFill>
                <a:effectLst/>
                <a:uLnTx/>
                <a:uFillTx/>
                <a:latin typeface="Palatino Linotype" panose="02040502050505030304" pitchFamily="18" charset="0"/>
                <a:ea typeface="+mn-ea"/>
                <a:cs typeface="+mn-cs"/>
              </a:rPr>
              <a:t>dPCA</a:t>
            </a:r>
            <a:endParaRPr kumimoji="0" lang="en-US" sz="2400" b="1" i="0" u="none" strike="noStrike" kern="1200" cap="none" spc="0" normalizeH="0" baseline="0" noProof="0" dirty="0">
              <a:ln>
                <a:noFill/>
              </a:ln>
              <a:solidFill>
                <a:schemeClr val="bg1"/>
              </a:solidFill>
              <a:effectLst/>
              <a:uLnTx/>
              <a:uFillTx/>
              <a:latin typeface="Palatino Linotype" panose="02040502050505030304" pitchFamily="18" charset="0"/>
              <a:ea typeface="+mn-ea"/>
              <a:cs typeface="+mn-cs"/>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9E28760-9522-4968-B1B8-CB491D476E0C}"/>
                  </a:ext>
                </a:extLst>
              </p:cNvPr>
              <p:cNvGraphicFramePr>
                <a:graphicFrameLocks noChangeAspect="1"/>
              </p:cNvGraphicFramePr>
              <p:nvPr>
                <p:extLst>
                  <p:ext uri="{D42A27DB-BD31-4B8C-83A1-F6EECF244321}">
                    <p14:modId xmlns:p14="http://schemas.microsoft.com/office/powerpoint/2010/main" val="2749653838"/>
                  </p:ext>
                </p:extLst>
              </p:nvPr>
            </p:nvGraphicFramePr>
            <p:xfrm>
              <a:off x="7815229" y="2053590"/>
              <a:ext cx="81278" cy="45719"/>
            </p:xfrm>
            <a:graphic>
              <a:graphicData uri="http://schemas.microsoft.com/office/powerpoint/2016/slidezoom">
                <pslz:sldZm>
                  <pslz:sldZmObj sldId="311" cId="4016235380">
                    <pslz:zmPr id="{1512509F-A387-494B-8D3C-F01EE80E4721}" returnToParent="0" transitionDur="1000">
                      <p166:blipFill xmlns:p166="http://schemas.microsoft.com/office/powerpoint/2016/6/main">
                        <a:blip r:embed="rId2"/>
                        <a:stretch>
                          <a:fillRect/>
                        </a:stretch>
                      </p166:blipFill>
                      <p166:spPr xmlns:p166="http://schemas.microsoft.com/office/powerpoint/2016/6/main">
                        <a:xfrm>
                          <a:off x="0" y="0"/>
                          <a:ext cx="81278" cy="45719"/>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79E28760-9522-4968-B1B8-CB491D476E0C}"/>
                  </a:ext>
                </a:extLst>
              </p:cNvPr>
              <p:cNvPicPr>
                <a:picLocks noGrp="1" noRot="1" noChangeAspect="1" noMove="1" noResize="1" noEditPoints="1" noAdjustHandles="1" noChangeArrowheads="1" noChangeShapeType="1"/>
              </p:cNvPicPr>
              <p:nvPr/>
            </p:nvPicPr>
            <p:blipFill>
              <a:blip r:embed="rId4"/>
              <a:stretch>
                <a:fillRect/>
              </a:stretch>
            </p:blipFill>
            <p:spPr>
              <a:xfrm>
                <a:off x="7815229" y="2053590"/>
                <a:ext cx="81278" cy="45719"/>
              </a:xfrm>
              <a:prstGeom prst="rect">
                <a:avLst/>
              </a:prstGeom>
              <a:ln w="3175">
                <a:solidFill>
                  <a:prstClr val="ltGray"/>
                </a:solidFill>
              </a:ln>
            </p:spPr>
          </p:pic>
        </mc:Fallback>
      </mc:AlternateContent>
    </p:spTree>
    <p:extLst>
      <p:ext uri="{BB962C8B-B14F-4D97-AF65-F5344CB8AC3E}">
        <p14:creationId xmlns:p14="http://schemas.microsoft.com/office/powerpoint/2010/main" val="2627158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cxnSp>
        <p:nvCxnSpPr>
          <p:cNvPr id="28" name="Straight Connector 2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3B44C36-90DA-4BFB-8E04-77EB616B066D}"/>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kern="1200" dirty="0">
                <a:solidFill>
                  <a:srgbClr val="FFFFFF"/>
                </a:solidFill>
                <a:latin typeface="Palatino Linotype" panose="02040502050505030304" pitchFamily="18" charset="0"/>
              </a:rPr>
              <a:t>Data</a:t>
            </a:r>
          </a:p>
        </p:txBody>
      </p:sp>
      <p:sp>
        <p:nvSpPr>
          <p:cNvPr id="13" name="Title 1">
            <a:extLst>
              <a:ext uri="{FF2B5EF4-FFF2-40B4-BE49-F238E27FC236}">
                <a16:creationId xmlns:a16="http://schemas.microsoft.com/office/drawing/2014/main" id="{D1747203-5249-4AFF-BEDF-235709C0CE6B}"/>
              </a:ext>
            </a:extLst>
          </p:cNvPr>
          <p:cNvSpPr txBox="1">
            <a:spLocks/>
          </p:cNvSpPr>
          <p:nvPr/>
        </p:nvSpPr>
        <p:spPr>
          <a:xfrm>
            <a:off x="524608" y="5502689"/>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Palatino Linotype" panose="02040502050505030304" pitchFamily="18" charset="0"/>
                <a:ea typeface="等线 Light" panose="02010600030101010101" pitchFamily="2" charset="-122"/>
              </a:rPr>
              <a:t>Original Data</a:t>
            </a:r>
            <a:endParaRPr kumimoji="0" lang="en-US" sz="3600" b="0" i="0" u="none" strike="noStrike" kern="1200" cap="none" spc="0" normalizeH="0" baseline="0" noProof="0" dirty="0">
              <a:ln>
                <a:noFill/>
              </a:ln>
              <a:solidFill>
                <a:srgbClr val="FFFFFF"/>
              </a:solidFill>
              <a:effectLst/>
              <a:uLnTx/>
              <a:uFillTx/>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1BC87A03-2C8F-413A-B997-ABFFFD53D0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8F4B1-A9C2-453D-B68F-04AD8E680B02}" type="slidenum">
              <a:rPr kumimoji="0" lang="en-US" sz="1200" b="0" i="0" u="none" strike="noStrike" kern="1200" cap="none" spc="0" normalizeH="0" baseline="0" noProof="0" smtClean="0">
                <a:ln>
                  <a:noFill/>
                </a:ln>
                <a:solidFill>
                  <a:prstClr val="black">
                    <a:tint val="75000"/>
                  </a:prstClr>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tint val="75000"/>
                </a:prstClr>
              </a:solidFill>
              <a:effectLst/>
              <a:uLnTx/>
              <a:uFillTx/>
              <a:ea typeface="+mn-ea"/>
              <a:cs typeface="+mn-cs"/>
            </a:endParaRPr>
          </a:p>
        </p:txBody>
      </p:sp>
      <p:sp>
        <p:nvSpPr>
          <p:cNvPr id="4" name="Rectangle 3"/>
          <p:cNvSpPr/>
          <p:nvPr/>
        </p:nvSpPr>
        <p:spPr>
          <a:xfrm>
            <a:off x="392256" y="697832"/>
            <a:ext cx="11410718" cy="3600986"/>
          </a:xfrm>
          <a:prstGeom prst="rect">
            <a:avLst/>
          </a:prstGeom>
          <a:ln w="38100">
            <a:solidFill>
              <a:schemeClr val="tx1"/>
            </a:solidFill>
          </a:ln>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One monkey                RR014</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85 files                          Different recordings</a:t>
            </a:r>
          </a:p>
          <a:p>
            <a:pPr marL="3486150" marR="0" lvl="7"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Each file contains several columns the important ones are:</a:t>
            </a:r>
          </a:p>
          <a:p>
            <a:pPr marL="3943350" marR="0" lvl="8"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“Trial” for trial number</a:t>
            </a:r>
          </a:p>
          <a:p>
            <a:pPr marL="3943350" marR="0" lvl="8"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“Hit” for the answer of the monkey (right or wrong)</a:t>
            </a:r>
          </a:p>
          <a:p>
            <a:pPr marL="3943350" marR="0" lvl="8"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“f1”  value of initial frequency</a:t>
            </a:r>
          </a:p>
          <a:p>
            <a:pPr marL="3943350" marR="0" lvl="8"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“f2”  value of final frequency</a:t>
            </a:r>
          </a:p>
          <a:p>
            <a:pPr marL="3943350" marR="0" lvl="8"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“Spikes” collection of 9 arrays, one for each electrode</a:t>
            </a:r>
          </a:p>
          <a:p>
            <a:pPr marL="3657600" marR="0" lvl="8"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Palatino Linotype" panose="02040502050505030304" pitchFamily="18" charset="0"/>
              </a:rPr>
              <a:t>		Each array:  t [</a:t>
            </a:r>
            <a:r>
              <a:rPr kumimoji="0" lang="en-US" sz="1800" b="1" i="0" u="none" strike="noStrike" kern="1200" cap="none" spc="0" normalizeH="0" baseline="0" noProof="0" dirty="0" err="1">
                <a:ln>
                  <a:noFill/>
                </a:ln>
                <a:solidFill>
                  <a:srgbClr val="0070C0"/>
                </a:solidFill>
                <a:effectLst/>
                <a:uLnTx/>
                <a:uFillTx/>
                <a:latin typeface="Palatino Linotype" panose="02040502050505030304" pitchFamily="18" charset="0"/>
              </a:rPr>
              <a:t>ms</a:t>
            </a:r>
            <a:r>
              <a:rPr kumimoji="0" lang="en-US" sz="1800" b="1" i="0" u="none" strike="noStrike" kern="1200" cap="none" spc="0" normalizeH="0" baseline="0" noProof="0" dirty="0">
                <a:ln>
                  <a:noFill/>
                </a:ln>
                <a:solidFill>
                  <a:srgbClr val="0070C0"/>
                </a:solidFill>
                <a:effectLst/>
                <a:uLnTx/>
                <a:uFillTx/>
                <a:latin typeface="Palatino Linotype" panose="02040502050505030304" pitchFamily="18" charset="0"/>
              </a:rPr>
              <a:t>] where the neuron presented a spike</a:t>
            </a:r>
          </a:p>
          <a:p>
            <a:pPr marL="914400" marR="0" lvl="2"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Palatino Linotype" panose="02040502050505030304" pitchFamily="18" charset="0"/>
              </a:rPr>
              <a:t>		</a:t>
            </a:r>
          </a:p>
          <a:p>
            <a:pPr marL="914400" marR="0" lvl="2"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Palatino Linotype" panose="02040502050505030304" pitchFamily="18" charset="0"/>
              </a:rPr>
              <a:t>	</a:t>
            </a:r>
            <a:r>
              <a:rPr kumimoji="0" lang="en-US" sz="1800" b="1" i="0" u="none" strike="noStrike" kern="1200" cap="none" spc="0" normalizeH="0" baseline="0" noProof="0" dirty="0">
                <a:ln>
                  <a:noFill/>
                </a:ln>
                <a:solidFill>
                  <a:srgbClr val="FF0000"/>
                </a:solidFill>
                <a:effectLst/>
                <a:uLnTx/>
                <a:uFillTx/>
                <a:latin typeface="Palatino Linotype" panose="02040502050505030304" pitchFamily="18" charset="0"/>
              </a:rPr>
              <a:t>Some electrodes were not correctly collecting the activity so we need to remove them</a:t>
            </a:r>
          </a:p>
          <a:p>
            <a:pPr marL="914400" marR="0" lvl="2" indent="0" algn="l" defTabSz="914400" rtl="0" eaLnBrk="1" fontAlgn="base"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0000"/>
              </a:solidFill>
              <a:effectLst/>
              <a:uLnTx/>
              <a:uFillTx/>
              <a:latin typeface="Palatino Linotype" panose="02040502050505030304" pitchFamily="18" charset="0"/>
            </a:endParaRPr>
          </a:p>
          <a:p>
            <a:pPr marL="914400" marR="0" lvl="2" indent="0" algn="r" defTabSz="914400"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Palatino Linotype" panose="02040502050505030304" pitchFamily="18" charset="0"/>
              </a:rPr>
              <a:t>Data source:  Previously reported dataset collected from the PFC of monkeys (</a:t>
            </a:r>
            <a:r>
              <a:rPr kumimoji="0" lang="en-US" sz="1200" b="0" i="0" u="none" strike="noStrike" kern="1200" cap="none" spc="0" normalizeH="0" baseline="0" noProof="0" dirty="0" err="1">
                <a:ln>
                  <a:noFill/>
                </a:ln>
                <a:solidFill>
                  <a:prstClr val="black"/>
                </a:solidFill>
                <a:effectLst/>
                <a:uLnTx/>
                <a:uFillTx/>
                <a:latin typeface="Palatino Linotype" panose="02040502050505030304" pitchFamily="18" charset="0"/>
              </a:rPr>
              <a:t>Romo</a:t>
            </a:r>
            <a:r>
              <a:rPr kumimoji="0" lang="en-US" sz="1200" b="0" i="0" u="none" strike="noStrike" kern="1200" cap="none" spc="0" normalizeH="0" baseline="0" noProof="0" dirty="0">
                <a:ln>
                  <a:noFill/>
                </a:ln>
                <a:solidFill>
                  <a:prstClr val="black"/>
                </a:solidFill>
                <a:effectLst/>
                <a:uLnTx/>
                <a:uFillTx/>
                <a:latin typeface="Palatino Linotype" panose="02040502050505030304" pitchFamily="18" charset="0"/>
              </a:rPr>
              <a:t> et al., 1999; Brody et al., 2003; </a:t>
            </a:r>
            <a:r>
              <a:rPr kumimoji="0" lang="en-US" sz="1200" b="0" i="0" u="none" strike="noStrike" kern="1200" cap="none" spc="0" normalizeH="0" baseline="0" noProof="0" dirty="0" err="1">
                <a:ln>
                  <a:noFill/>
                </a:ln>
                <a:solidFill>
                  <a:prstClr val="black"/>
                </a:solidFill>
                <a:effectLst/>
                <a:uLnTx/>
                <a:uFillTx/>
                <a:latin typeface="Palatino Linotype" panose="02040502050505030304" pitchFamily="18" charset="0"/>
              </a:rPr>
              <a:t>Romo</a:t>
            </a:r>
            <a:r>
              <a:rPr kumimoji="0" lang="en-US" sz="1200" b="0" i="0" u="none" strike="noStrike" kern="1200" cap="none" spc="0" normalizeH="0" baseline="0" noProof="0" dirty="0">
                <a:ln>
                  <a:noFill/>
                </a:ln>
                <a:solidFill>
                  <a:prstClr val="black"/>
                </a:solidFill>
                <a:effectLst/>
                <a:uLnTx/>
                <a:uFillTx/>
                <a:latin typeface="Palatino Linotype" panose="02040502050505030304" pitchFamily="18" charset="0"/>
              </a:rPr>
              <a:t> and Salinas, 2003).</a:t>
            </a:r>
            <a:endParaRPr kumimoji="0" lang="en-US" sz="1200" b="1" i="0" u="none" strike="noStrike" kern="1200" cap="none" spc="0" normalizeH="0" baseline="0" noProof="0" dirty="0">
              <a:ln>
                <a:noFill/>
              </a:ln>
              <a:solidFill>
                <a:srgbClr val="FF0000"/>
              </a:solidFill>
              <a:effectLst/>
              <a:uLnTx/>
              <a:uFillTx/>
              <a:latin typeface="Palatino Linotype" panose="02040502050505030304" pitchFamily="18" charset="0"/>
            </a:endParaRPr>
          </a:p>
        </p:txBody>
      </p:sp>
      <p:cxnSp>
        <p:nvCxnSpPr>
          <p:cNvPr id="6" name="Straight Arrow Connector 5"/>
          <p:cNvCxnSpPr/>
          <p:nvPr/>
        </p:nvCxnSpPr>
        <p:spPr>
          <a:xfrm>
            <a:off x="2135148" y="866274"/>
            <a:ext cx="673783" cy="0"/>
          </a:xfrm>
          <a:prstGeom prst="straightConnector1">
            <a:avLst/>
          </a:prstGeom>
          <a:ln w="38100">
            <a:tailEnd type="arrow"/>
          </a:ln>
        </p:spPr>
        <p:style>
          <a:lnRef idx="1">
            <a:schemeClr val="accent3"/>
          </a:lnRef>
          <a:fillRef idx="0">
            <a:schemeClr val="accent3"/>
          </a:fillRef>
          <a:effectRef idx="0">
            <a:schemeClr val="accent3"/>
          </a:effectRef>
          <a:fontRef idx="minor">
            <a:schemeClr val="tx1"/>
          </a:fontRef>
        </p:style>
      </p:cxnSp>
      <p:cxnSp>
        <p:nvCxnSpPr>
          <p:cNvPr id="10" name="Straight Arrow Connector 9"/>
          <p:cNvCxnSpPr/>
          <p:nvPr/>
        </p:nvCxnSpPr>
        <p:spPr>
          <a:xfrm>
            <a:off x="2135148" y="1138990"/>
            <a:ext cx="673783" cy="0"/>
          </a:xfrm>
          <a:prstGeom prst="straightConnector1">
            <a:avLst/>
          </a:prstGeom>
          <a:ln w="38100">
            <a:tailEnd type="arrow"/>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16235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6"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C3D74A07-3867-41CE-8D2E-58AC68E908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8F4B1-A9C2-453D-B68F-04AD8E680B02}" type="slidenum">
              <a:rPr kumimoji="0" lang="en-US" sz="1200" b="0" i="0" u="none" strike="noStrike" kern="1200" cap="none" spc="0" normalizeH="0" baseline="0" noProof="0" smtClean="0">
                <a:ln>
                  <a:noFill/>
                </a:ln>
                <a:solidFill>
                  <a:prstClr val="black">
                    <a:tint val="75000"/>
                  </a:prstClr>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ea typeface="+mn-ea"/>
              <a:cs typeface="+mn-cs"/>
            </a:endParaRPr>
          </a:p>
        </p:txBody>
      </p:sp>
      <p:sp>
        <p:nvSpPr>
          <p:cNvPr id="9" name="Title 1">
            <a:extLst>
              <a:ext uri="{FF2B5EF4-FFF2-40B4-BE49-F238E27FC236}">
                <a16:creationId xmlns:a16="http://schemas.microsoft.com/office/drawing/2014/main" id="{63B44C36-90DA-4BFB-8E04-77EB616B066D}"/>
              </a:ext>
            </a:extLst>
          </p:cNvPr>
          <p:cNvSpPr txBox="1">
            <a:spLocks/>
          </p:cNvSpPr>
          <p:nvPr/>
        </p:nvSpPr>
        <p:spPr>
          <a:xfrm>
            <a:off x="527538" y="4756638"/>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5400" b="0" i="0" u="none" strike="noStrike" kern="1200" cap="none" spc="0" normalizeH="0" baseline="0" noProof="0" dirty="0">
              <a:ln>
                <a:noFill/>
              </a:ln>
              <a:solidFill>
                <a:srgbClr val="FFFFFF"/>
              </a:solidFill>
              <a:effectLst/>
              <a:uLnTx/>
              <a:uFillTx/>
              <a:latin typeface="Palatino Linotype" panose="02040502050505030304" pitchFamily="18" charset="0"/>
              <a:ea typeface="+mj-ea"/>
              <a:cs typeface="+mj-cs"/>
            </a:endParaRPr>
          </a:p>
        </p:txBody>
      </p:sp>
      <p:sp>
        <p:nvSpPr>
          <p:cNvPr id="10" name="Title 1">
            <a:extLst>
              <a:ext uri="{FF2B5EF4-FFF2-40B4-BE49-F238E27FC236}">
                <a16:creationId xmlns:a16="http://schemas.microsoft.com/office/drawing/2014/main" id="{D1747203-5249-4AFF-BEDF-235709C0CE6B}"/>
              </a:ext>
            </a:extLst>
          </p:cNvPr>
          <p:cNvSpPr txBox="1">
            <a:spLocks/>
          </p:cNvSpPr>
          <p:nvPr/>
        </p:nvSpPr>
        <p:spPr>
          <a:xfrm>
            <a:off x="524608" y="5502689"/>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Palatino Linotype" panose="02040502050505030304" pitchFamily="18" charset="0"/>
                <a:ea typeface="等线 Light" panose="02010600030101010101" pitchFamily="2" charset="-122"/>
              </a:rPr>
              <a:t>	Data : Original Data</a:t>
            </a:r>
            <a:endParaRPr kumimoji="0" lang="en-US" sz="3600" b="0" i="0" u="none" strike="noStrike" kern="1200" cap="none" spc="0" normalizeH="0" baseline="0" noProof="0" dirty="0">
              <a:ln>
                <a:noFill/>
              </a:ln>
              <a:solidFill>
                <a:srgbClr val="FFFFFF"/>
              </a:solidFill>
              <a:effectLst/>
              <a:uLnTx/>
              <a:uFillTx/>
              <a:latin typeface="Palatino Linotype" panose="02040502050505030304" pitchFamily="18" charset="0"/>
            </a:endParaRPr>
          </a:p>
        </p:txBody>
      </p:sp>
      <p:sp>
        <p:nvSpPr>
          <p:cNvPr id="11" name="Rectangle 10"/>
          <p:cNvSpPr/>
          <p:nvPr/>
        </p:nvSpPr>
        <p:spPr>
          <a:xfrm>
            <a:off x="356159" y="529384"/>
            <a:ext cx="6149141" cy="646331"/>
          </a:xfrm>
          <a:prstGeom prst="rect">
            <a:avLst/>
          </a:prstGeom>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Palatino Linotype" panose="02040502050505030304" pitchFamily="18" charset="0"/>
              </a:rPr>
              <a:t>Raw data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Palatino Linotype" panose="02040502050505030304" pitchFamily="18" charset="0"/>
              </a:rPr>
              <a:t>	</a:t>
            </a:r>
            <a:r>
              <a:rPr kumimoji="0" lang="en-US" sz="1600" b="0" i="0" u="none" strike="noStrike" kern="1200" cap="none" spc="0" normalizeH="0" baseline="0" noProof="0" dirty="0">
                <a:ln>
                  <a:noFill/>
                </a:ln>
                <a:solidFill>
                  <a:prstClr val="black"/>
                </a:solidFill>
                <a:effectLst/>
                <a:uLnTx/>
                <a:uFillTx/>
                <a:latin typeface="Palatino Linotype" panose="02040502050505030304" pitchFamily="18" charset="0"/>
              </a:rPr>
              <a:t>Raster plots with the spike trains of the neurons.</a:t>
            </a:r>
            <a:endParaRPr kumimoji="0" lang="en-US" b="0" i="0" u="none" strike="noStrike" kern="1200" cap="none" spc="0" normalizeH="0" baseline="0" noProof="0" dirty="0">
              <a:ln>
                <a:noFill/>
              </a:ln>
              <a:solidFill>
                <a:prstClr val="black"/>
              </a:solidFill>
              <a:effectLst/>
              <a:uLnTx/>
              <a:uFillTx/>
              <a:latin typeface="Palatino Linotype" panose="02040502050505030304" pitchFamily="18" charset="0"/>
            </a:endParaRPr>
          </a:p>
        </p:txBody>
      </p:sp>
      <p:sp>
        <p:nvSpPr>
          <p:cNvPr id="12" name="Rectangle 11"/>
          <p:cNvSpPr/>
          <p:nvPr/>
        </p:nvSpPr>
        <p:spPr>
          <a:xfrm>
            <a:off x="6120052" y="517351"/>
            <a:ext cx="5755876" cy="1477328"/>
          </a:xfrm>
          <a:prstGeom prst="rect">
            <a:avLst/>
          </a:prstGeom>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Better Plot        	          Sorting the data</a:t>
            </a:r>
          </a:p>
          <a:p>
            <a:pPr marL="3028950" marR="0" lvl="6"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By f1 frequency </a:t>
            </a:r>
          </a:p>
          <a:p>
            <a:pPr marL="3028950" marR="0" lvl="6"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Separating by condition </a:t>
            </a:r>
          </a:p>
          <a:p>
            <a:pPr marL="3486150" marR="0" lvl="7"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Condition 1: </a:t>
            </a:r>
            <a:r>
              <a:rPr kumimoji="0" lang="en-US" sz="1800" b="1" i="0" u="none" strike="noStrike" kern="1200" cap="none" spc="0" normalizeH="0" baseline="0" noProof="0" dirty="0">
                <a:ln>
                  <a:noFill/>
                </a:ln>
                <a:solidFill>
                  <a:srgbClr val="FF0000"/>
                </a:solidFill>
                <a:effectLst/>
                <a:uLnTx/>
                <a:uFillTx/>
                <a:latin typeface="Palatino Linotype" panose="02040502050505030304" pitchFamily="18" charset="0"/>
              </a:rPr>
              <a:t>f1 &lt; f2</a:t>
            </a:r>
          </a:p>
          <a:p>
            <a:pPr marL="3486150" marR="0" lvl="7"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Condition 2: </a:t>
            </a:r>
            <a:r>
              <a:rPr kumimoji="0" lang="en-US" sz="1800" b="1" i="0" u="none" strike="noStrike" kern="1200" cap="none" spc="0" normalizeH="0" baseline="0" noProof="0" dirty="0">
                <a:ln>
                  <a:noFill/>
                </a:ln>
                <a:solidFill>
                  <a:srgbClr val="0070C0"/>
                </a:solidFill>
                <a:effectLst/>
                <a:uLnTx/>
                <a:uFillTx/>
                <a:latin typeface="Palatino Linotype" panose="02040502050505030304" pitchFamily="18" charset="0"/>
              </a:rPr>
              <a:t>f1 &gt; f2</a:t>
            </a:r>
          </a:p>
        </p:txBody>
      </p:sp>
      <p:cxnSp>
        <p:nvCxnSpPr>
          <p:cNvPr id="13" name="Straight Arrow Connector 12"/>
          <p:cNvCxnSpPr/>
          <p:nvPr/>
        </p:nvCxnSpPr>
        <p:spPr>
          <a:xfrm>
            <a:off x="7760374" y="709863"/>
            <a:ext cx="673783" cy="0"/>
          </a:xfrm>
          <a:prstGeom prst="straightConnector1">
            <a:avLst/>
          </a:prstGeom>
          <a:ln w="38100">
            <a:tailEnd type="arrow"/>
          </a:ln>
        </p:spPr>
        <p:style>
          <a:lnRef idx="1">
            <a:schemeClr val="accent3"/>
          </a:lnRef>
          <a:fillRef idx="0">
            <a:schemeClr val="accent3"/>
          </a:fillRef>
          <a:effectRef idx="0">
            <a:schemeClr val="accent3"/>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61" y="1328207"/>
            <a:ext cx="5693823" cy="427036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500" y="2083082"/>
            <a:ext cx="5805091" cy="4353817"/>
          </a:xfrm>
          <a:prstGeom prst="rect">
            <a:avLst/>
          </a:prstGeom>
        </p:spPr>
      </p:pic>
      <p:sp>
        <p:nvSpPr>
          <p:cNvPr id="6" name="TextBox 5"/>
          <p:cNvSpPr txBox="1"/>
          <p:nvPr/>
        </p:nvSpPr>
        <p:spPr>
          <a:xfrm>
            <a:off x="11117184" y="5550547"/>
            <a:ext cx="5414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10</a:t>
            </a:r>
          </a:p>
        </p:txBody>
      </p:sp>
      <p:sp>
        <p:nvSpPr>
          <p:cNvPr id="17" name="TextBox 16"/>
          <p:cNvSpPr txBox="1"/>
          <p:nvPr/>
        </p:nvSpPr>
        <p:spPr>
          <a:xfrm>
            <a:off x="11125200" y="5029155"/>
            <a:ext cx="5414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14</a:t>
            </a:r>
          </a:p>
        </p:txBody>
      </p:sp>
      <p:sp>
        <p:nvSpPr>
          <p:cNvPr id="18" name="TextBox 17"/>
          <p:cNvSpPr txBox="1"/>
          <p:nvPr/>
        </p:nvSpPr>
        <p:spPr>
          <a:xfrm>
            <a:off x="11117184" y="4509040"/>
            <a:ext cx="5414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18</a:t>
            </a:r>
          </a:p>
        </p:txBody>
      </p:sp>
      <p:sp>
        <p:nvSpPr>
          <p:cNvPr id="19" name="TextBox 18"/>
          <p:cNvSpPr txBox="1"/>
          <p:nvPr/>
        </p:nvSpPr>
        <p:spPr>
          <a:xfrm>
            <a:off x="11125200" y="3950683"/>
            <a:ext cx="5414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22</a:t>
            </a:r>
          </a:p>
        </p:txBody>
      </p:sp>
      <p:sp>
        <p:nvSpPr>
          <p:cNvPr id="20" name="TextBox 19"/>
          <p:cNvSpPr txBox="1"/>
          <p:nvPr/>
        </p:nvSpPr>
        <p:spPr>
          <a:xfrm>
            <a:off x="11117184" y="3463390"/>
            <a:ext cx="5414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26</a:t>
            </a:r>
          </a:p>
        </p:txBody>
      </p:sp>
      <p:sp>
        <p:nvSpPr>
          <p:cNvPr id="21" name="TextBox 20"/>
          <p:cNvSpPr txBox="1"/>
          <p:nvPr/>
        </p:nvSpPr>
        <p:spPr>
          <a:xfrm>
            <a:off x="11125972" y="2961706"/>
            <a:ext cx="5414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30</a:t>
            </a:r>
          </a:p>
        </p:txBody>
      </p:sp>
      <p:sp>
        <p:nvSpPr>
          <p:cNvPr id="22" name="TextBox 21"/>
          <p:cNvSpPr txBox="1"/>
          <p:nvPr/>
        </p:nvSpPr>
        <p:spPr>
          <a:xfrm>
            <a:off x="11125972" y="2464402"/>
            <a:ext cx="5414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34</a:t>
            </a:r>
          </a:p>
        </p:txBody>
      </p:sp>
      <p:sp>
        <p:nvSpPr>
          <p:cNvPr id="23" name="TextBox 22"/>
          <p:cNvSpPr txBox="1"/>
          <p:nvPr/>
        </p:nvSpPr>
        <p:spPr>
          <a:xfrm>
            <a:off x="11186132" y="2098589"/>
            <a:ext cx="5414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f1</a:t>
            </a:r>
          </a:p>
        </p:txBody>
      </p:sp>
    </p:spTree>
    <p:extLst>
      <p:ext uri="{BB962C8B-B14F-4D97-AF65-F5344CB8AC3E}">
        <p14:creationId xmlns:p14="http://schemas.microsoft.com/office/powerpoint/2010/main" val="3913239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cxnSp>
        <p:nvCxnSpPr>
          <p:cNvPr id="28" name="Straight Connector 2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1747203-5249-4AFF-BEDF-235709C0CE6B}"/>
              </a:ext>
            </a:extLst>
          </p:cNvPr>
          <p:cNvSpPr txBox="1">
            <a:spLocks/>
          </p:cNvSpPr>
          <p:nvPr/>
        </p:nvSpPr>
        <p:spPr>
          <a:xfrm>
            <a:off x="524608" y="5502689"/>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Palatino Linotype" panose="02040502050505030304" pitchFamily="18" charset="0"/>
              </a:rPr>
              <a:t>Data : </a:t>
            </a:r>
            <a:r>
              <a:rPr kumimoji="0" lang="en-US" altLang="zh-CN" sz="3600" b="0" i="0" u="none" strike="noStrike" kern="1200" cap="none" spc="0" normalizeH="0" baseline="0" noProof="0" dirty="0">
                <a:ln>
                  <a:noFill/>
                </a:ln>
                <a:solidFill>
                  <a:srgbClr val="FFFFFF"/>
                </a:solidFill>
                <a:effectLst/>
                <a:uLnTx/>
                <a:uFillTx/>
                <a:latin typeface="Palatino Linotype" panose="02040502050505030304" pitchFamily="18" charset="0"/>
                <a:ea typeface="等线 Light" panose="02010600030101010101" pitchFamily="2" charset="-122"/>
              </a:rPr>
              <a:t>PSTH</a:t>
            </a:r>
            <a:endParaRPr kumimoji="0" lang="en-US" sz="3600" b="0" i="0" u="none" strike="noStrike" kern="1200" cap="none" spc="0" normalizeH="0" baseline="0" noProof="0" dirty="0">
              <a:ln>
                <a:noFill/>
              </a:ln>
              <a:solidFill>
                <a:srgbClr val="FFFFFF"/>
              </a:solidFill>
              <a:effectLst/>
              <a:uLnTx/>
              <a:uFillTx/>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1BC87A03-2C8F-413A-B997-ABFFFD53D0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8F4B1-A9C2-453D-B68F-04AD8E680B02}" type="slidenum">
              <a:rPr kumimoji="0" lang="en-US" sz="1200" b="0" i="0" u="none" strike="noStrike" kern="1200" cap="none" spc="0" normalizeH="0" baseline="0" noProof="0" smtClean="0">
                <a:ln>
                  <a:noFill/>
                </a:ln>
                <a:solidFill>
                  <a:prstClr val="black">
                    <a:tint val="75000"/>
                  </a:prstClr>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tint val="75000"/>
                </a:prstClr>
              </a:solidFill>
              <a:effectLst/>
              <a:uLnTx/>
              <a:uFillTx/>
              <a:ea typeface="+mn-ea"/>
              <a:cs typeface="+mn-cs"/>
            </a:endParaRPr>
          </a:p>
        </p:txBody>
      </p:sp>
      <p:sp>
        <p:nvSpPr>
          <p:cNvPr id="4" name="Rectangle 3"/>
          <p:cNvSpPr/>
          <p:nvPr/>
        </p:nvSpPr>
        <p:spPr>
          <a:xfrm>
            <a:off x="392256" y="505320"/>
            <a:ext cx="11410718" cy="3970318"/>
          </a:xfrm>
          <a:prstGeom prst="rect">
            <a:avLst/>
          </a:prstGeom>
          <a:ln w="38100">
            <a:solidFill>
              <a:schemeClr val="tx1"/>
            </a:solidFill>
          </a:ln>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Only interested in activity </a:t>
            </a:r>
            <a:r>
              <a:rPr kumimoji="0" lang="en-US" sz="1800" b="1" i="0" u="none" strike="noStrike" kern="1200" cap="none" spc="0" normalizeH="0" baseline="0" noProof="0" dirty="0">
                <a:ln>
                  <a:noFill/>
                </a:ln>
                <a:solidFill>
                  <a:prstClr val="black"/>
                </a:solidFill>
                <a:effectLst/>
                <a:uLnTx/>
                <a:uFillTx/>
                <a:latin typeface="Palatino Linotype" panose="02040502050505030304" pitchFamily="18" charset="0"/>
              </a:rPr>
              <a:t>during the delay period </a:t>
            </a: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(3 seconds window)</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We only care about f1 values</a:t>
            </a:r>
          </a:p>
          <a:p>
            <a:pPr marL="1200150" marR="0" lvl="2"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[10, 14, 18, 24, 30, 34]</a:t>
            </a:r>
            <a:r>
              <a:rPr kumimoji="0" lang="en-US" sz="1800" b="1" i="0" u="none" strike="noStrike" kern="1200" cap="none" spc="0" normalizeH="0" baseline="0" noProof="0" dirty="0">
                <a:ln>
                  <a:noFill/>
                </a:ln>
                <a:solidFill>
                  <a:srgbClr val="FF0000"/>
                </a:solidFill>
                <a:effectLst/>
                <a:uLnTx/>
                <a:uFillTx/>
                <a:latin typeface="Palatino Linotype" panose="02040502050505030304" pitchFamily="18" charset="0"/>
              </a:rPr>
              <a:t>   </a:t>
            </a:r>
          </a:p>
          <a:p>
            <a:pPr marL="914400" marR="0" lvl="2"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Palatino Linotype" panose="02040502050505030304" pitchFamily="18" charset="0"/>
              </a:rPr>
              <a:t>      Values with the highest numbers of trials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Keep group separation because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      these are different experimental conditions</a:t>
            </a:r>
          </a:p>
          <a:p>
            <a:pPr marL="457200" marR="0" lvl="1" indent="0" algn="l" defTabSz="914400" rtl="0" eaLnBrk="1" fontAlgn="base"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0000"/>
              </a:solidFill>
              <a:effectLst/>
              <a:uLnTx/>
              <a:uFillTx/>
              <a:latin typeface="Palatino Linotype" panose="02040502050505030304" pitchFamily="18" charset="0"/>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Moving from spikes trains to PSTH:</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Discretization of time</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Group all data by values of f1</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Group all data by conditions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Average over all trials for each group formed</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Convolute these averages with </a:t>
            </a:r>
            <a:r>
              <a:rPr kumimoji="0" lang="en-US" sz="1800" b="0" i="0" u="none" strike="noStrike" kern="1200" cap="none" spc="0" normalizeH="0" baseline="0" noProof="0" dirty="0" err="1">
                <a:ln>
                  <a:noFill/>
                </a:ln>
                <a:solidFill>
                  <a:prstClr val="black"/>
                </a:solidFill>
                <a:effectLst/>
                <a:uLnTx/>
                <a:uFillTx/>
                <a:latin typeface="Palatino Linotype" panose="02040502050505030304" pitchFamily="18" charset="0"/>
              </a:rPr>
              <a:t>gaussian</a:t>
            </a: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 kernel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      to smooth the activity</a:t>
            </a:r>
            <a:endParaRPr kumimoji="0" lang="en-US" sz="1800" b="1" i="0" u="none" strike="noStrike" kern="1200" cap="none" spc="0" normalizeH="0" baseline="0" noProof="0" dirty="0">
              <a:ln>
                <a:noFill/>
              </a:ln>
              <a:solidFill>
                <a:srgbClr val="FF0000"/>
              </a:solidFill>
              <a:effectLst/>
              <a:uLnTx/>
              <a:uFillTx/>
              <a:latin typeface="Palatino Linotype" panose="02040502050505030304" pitchFamily="18" charset="0"/>
            </a:endParaRP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9215"/>
          <a:stretch/>
        </p:blipFill>
        <p:spPr>
          <a:xfrm>
            <a:off x="6394269" y="1123512"/>
            <a:ext cx="5270191" cy="4353817"/>
          </a:xfrm>
          <a:prstGeom prst="rect">
            <a:avLst/>
          </a:prstGeom>
        </p:spPr>
      </p:pic>
      <p:sp>
        <p:nvSpPr>
          <p:cNvPr id="12" name="TextBox 11"/>
          <p:cNvSpPr txBox="1"/>
          <p:nvPr/>
        </p:nvSpPr>
        <p:spPr>
          <a:xfrm>
            <a:off x="10659968" y="4600019"/>
            <a:ext cx="5414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10</a:t>
            </a:r>
          </a:p>
        </p:txBody>
      </p:sp>
      <p:sp>
        <p:nvSpPr>
          <p:cNvPr id="14" name="TextBox 13"/>
          <p:cNvSpPr txBox="1"/>
          <p:nvPr/>
        </p:nvSpPr>
        <p:spPr>
          <a:xfrm>
            <a:off x="10667984" y="4078627"/>
            <a:ext cx="5414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14</a:t>
            </a:r>
          </a:p>
        </p:txBody>
      </p:sp>
      <p:sp>
        <p:nvSpPr>
          <p:cNvPr id="15" name="TextBox 14"/>
          <p:cNvSpPr txBox="1"/>
          <p:nvPr/>
        </p:nvSpPr>
        <p:spPr>
          <a:xfrm>
            <a:off x="10659968" y="3558512"/>
            <a:ext cx="5414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18</a:t>
            </a:r>
          </a:p>
        </p:txBody>
      </p:sp>
      <p:sp>
        <p:nvSpPr>
          <p:cNvPr id="16" name="TextBox 15"/>
          <p:cNvSpPr txBox="1"/>
          <p:nvPr/>
        </p:nvSpPr>
        <p:spPr>
          <a:xfrm>
            <a:off x="10667984" y="3000155"/>
            <a:ext cx="5414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22</a:t>
            </a:r>
          </a:p>
        </p:txBody>
      </p:sp>
      <p:sp>
        <p:nvSpPr>
          <p:cNvPr id="17" name="TextBox 16"/>
          <p:cNvSpPr txBox="1"/>
          <p:nvPr/>
        </p:nvSpPr>
        <p:spPr>
          <a:xfrm>
            <a:off x="10659968" y="2512862"/>
            <a:ext cx="5414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26</a:t>
            </a:r>
          </a:p>
        </p:txBody>
      </p:sp>
      <p:sp>
        <p:nvSpPr>
          <p:cNvPr id="18" name="TextBox 17"/>
          <p:cNvSpPr txBox="1"/>
          <p:nvPr/>
        </p:nvSpPr>
        <p:spPr>
          <a:xfrm>
            <a:off x="10668756" y="2011178"/>
            <a:ext cx="5414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30</a:t>
            </a:r>
          </a:p>
        </p:txBody>
      </p:sp>
      <p:sp>
        <p:nvSpPr>
          <p:cNvPr id="19" name="TextBox 18"/>
          <p:cNvSpPr txBox="1"/>
          <p:nvPr/>
        </p:nvSpPr>
        <p:spPr>
          <a:xfrm>
            <a:off x="10668756" y="1513874"/>
            <a:ext cx="5414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34</a:t>
            </a:r>
          </a:p>
        </p:txBody>
      </p:sp>
      <p:sp>
        <p:nvSpPr>
          <p:cNvPr id="20" name="TextBox 19"/>
          <p:cNvSpPr txBox="1"/>
          <p:nvPr/>
        </p:nvSpPr>
        <p:spPr>
          <a:xfrm>
            <a:off x="10728916" y="1148061"/>
            <a:ext cx="5414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f1</a:t>
            </a:r>
          </a:p>
        </p:txBody>
      </p:sp>
    </p:spTree>
    <p:extLst>
      <p:ext uri="{BB962C8B-B14F-4D97-AF65-F5344CB8AC3E}">
        <p14:creationId xmlns:p14="http://schemas.microsoft.com/office/powerpoint/2010/main" val="3825419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cxnSp>
        <p:nvCxnSpPr>
          <p:cNvPr id="28" name="Straight Connector 2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1747203-5249-4AFF-BEDF-235709C0CE6B}"/>
              </a:ext>
            </a:extLst>
          </p:cNvPr>
          <p:cNvSpPr txBox="1">
            <a:spLocks/>
          </p:cNvSpPr>
          <p:nvPr/>
        </p:nvSpPr>
        <p:spPr>
          <a:xfrm>
            <a:off x="524608" y="5502689"/>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Palatino Linotype" panose="02040502050505030304" pitchFamily="18" charset="0"/>
              </a:rPr>
              <a:t>Data : </a:t>
            </a:r>
            <a:r>
              <a:rPr kumimoji="0" lang="en-US" altLang="zh-CN" sz="3600" b="0" i="0" u="none" strike="noStrike" kern="1200" cap="none" spc="0" normalizeH="0" baseline="0" noProof="0" dirty="0">
                <a:ln>
                  <a:noFill/>
                </a:ln>
                <a:solidFill>
                  <a:srgbClr val="FFFFFF"/>
                </a:solidFill>
                <a:effectLst/>
                <a:uLnTx/>
                <a:uFillTx/>
                <a:latin typeface="Palatino Linotype" panose="02040502050505030304" pitchFamily="18" charset="0"/>
                <a:ea typeface="等线 Light" panose="02010600030101010101" pitchFamily="2" charset="-122"/>
              </a:rPr>
              <a:t>PSTH</a:t>
            </a:r>
            <a:endParaRPr kumimoji="0" lang="en-US" sz="3600" b="0" i="0" u="none" strike="noStrike" kern="1200" cap="none" spc="0" normalizeH="0" baseline="0" noProof="0" dirty="0">
              <a:ln>
                <a:noFill/>
              </a:ln>
              <a:solidFill>
                <a:srgbClr val="FFFFFF"/>
              </a:solidFill>
              <a:effectLst/>
              <a:uLnTx/>
              <a:uFillTx/>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1BC87A03-2C8F-413A-B997-ABFFFD53D0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8F4B1-A9C2-453D-B68F-04AD8E680B02}" type="slidenum">
              <a:rPr kumimoji="0" lang="en-US" sz="1200" b="0" i="0" u="none" strike="noStrike" kern="1200" cap="none" spc="0" normalizeH="0" baseline="0" noProof="0" smtClean="0">
                <a:ln>
                  <a:noFill/>
                </a:ln>
                <a:solidFill>
                  <a:prstClr val="black">
                    <a:tint val="75000"/>
                  </a:prstClr>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tint val="75000"/>
                </a:prstClr>
              </a:solidFill>
              <a:effectLst/>
              <a:uLnTx/>
              <a:uFillTx/>
              <a:ea typeface="+mn-ea"/>
              <a:cs typeface="+mn-cs"/>
            </a:endParaRPr>
          </a:p>
        </p:txBody>
      </p:sp>
      <p:sp>
        <p:nvSpPr>
          <p:cNvPr id="4" name="Rectangle 3"/>
          <p:cNvSpPr/>
          <p:nvPr/>
        </p:nvSpPr>
        <p:spPr>
          <a:xfrm>
            <a:off x="392256" y="505320"/>
            <a:ext cx="11410718" cy="3970318"/>
          </a:xfrm>
          <a:prstGeom prst="rect">
            <a:avLst/>
          </a:prstGeom>
          <a:ln w="38100">
            <a:solidFill>
              <a:schemeClr val="tx1"/>
            </a:solidFill>
          </a:ln>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Only interested in activity </a:t>
            </a:r>
            <a:r>
              <a:rPr kumimoji="0" lang="en-US" sz="1800" b="1" i="0" u="none" strike="noStrike" kern="1200" cap="none" spc="0" normalizeH="0" baseline="0" noProof="0" dirty="0">
                <a:ln>
                  <a:noFill/>
                </a:ln>
                <a:solidFill>
                  <a:prstClr val="black"/>
                </a:solidFill>
                <a:effectLst/>
                <a:uLnTx/>
                <a:uFillTx/>
                <a:latin typeface="Palatino Linotype" panose="02040502050505030304" pitchFamily="18" charset="0"/>
              </a:rPr>
              <a:t>during the delay period </a:t>
            </a: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(3 seconds window)</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We only care about f1 values</a:t>
            </a:r>
          </a:p>
          <a:p>
            <a:pPr marL="1200150" marR="0" lvl="2"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[10, 14, 18, 24, 30, 34]</a:t>
            </a:r>
            <a:r>
              <a:rPr kumimoji="0" lang="en-US" sz="1800" b="1" i="0" u="none" strike="noStrike" kern="1200" cap="none" spc="0" normalizeH="0" baseline="0" noProof="0" dirty="0">
                <a:ln>
                  <a:noFill/>
                </a:ln>
                <a:solidFill>
                  <a:srgbClr val="FF0000"/>
                </a:solidFill>
                <a:effectLst/>
                <a:uLnTx/>
                <a:uFillTx/>
                <a:latin typeface="Palatino Linotype" panose="02040502050505030304" pitchFamily="18" charset="0"/>
              </a:rPr>
              <a:t>   </a:t>
            </a:r>
          </a:p>
          <a:p>
            <a:pPr marL="914400" marR="0" lvl="2"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Palatino Linotype" panose="02040502050505030304" pitchFamily="18" charset="0"/>
              </a:rPr>
              <a:t>      Values with the highest numbers of trials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Keep group separation because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      these are different experimental conditions</a:t>
            </a:r>
          </a:p>
          <a:p>
            <a:pPr marL="457200" marR="0" lvl="1" indent="0" algn="l" defTabSz="914400" rtl="0" eaLnBrk="1" fontAlgn="base"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0000"/>
              </a:solidFill>
              <a:effectLst/>
              <a:uLnTx/>
              <a:uFillTx/>
              <a:latin typeface="Palatino Linotype" panose="02040502050505030304" pitchFamily="18" charset="0"/>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Moving from spikes trains to PSTH:</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Discretization of time</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Group all data by values of f1</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Group all data by conditions</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Average over all trials for each group formed</a:t>
            </a:r>
          </a:p>
          <a:p>
            <a:pPr marL="742950" marR="0" lvl="1"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Convolute these averages with </a:t>
            </a:r>
            <a:r>
              <a:rPr kumimoji="0" lang="en-US" sz="1800" b="0" i="0" u="none" strike="noStrike" kern="1200" cap="none" spc="0" normalizeH="0" baseline="0" noProof="0" dirty="0" err="1">
                <a:ln>
                  <a:noFill/>
                </a:ln>
                <a:solidFill>
                  <a:prstClr val="black"/>
                </a:solidFill>
                <a:effectLst/>
                <a:uLnTx/>
                <a:uFillTx/>
                <a:latin typeface="Palatino Linotype" panose="02040502050505030304" pitchFamily="18" charset="0"/>
              </a:rPr>
              <a:t>gaussian</a:t>
            </a: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 kernel </a:t>
            </a:r>
          </a:p>
          <a:p>
            <a:pPr marL="457200" marR="0" lvl="1"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Palatino Linotype" panose="02040502050505030304" pitchFamily="18" charset="0"/>
              </a:rPr>
              <a:t>      to smooth the activity</a:t>
            </a:r>
            <a:endParaRPr kumimoji="0" lang="en-US" sz="1800" b="1" i="0" u="none" strike="noStrike" kern="1200" cap="none" spc="0" normalizeH="0" baseline="0" noProof="0" dirty="0">
              <a:ln>
                <a:noFill/>
              </a:ln>
              <a:solidFill>
                <a:srgbClr val="FF0000"/>
              </a:solidFill>
              <a:effectLst/>
              <a:uLnTx/>
              <a:uFillTx/>
              <a:latin typeface="Palatino Linotype" panose="0204050205050503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535" y="1015781"/>
            <a:ext cx="5569927" cy="4243235"/>
          </a:xfrm>
          <a:prstGeom prst="rect">
            <a:avLst/>
          </a:prstGeom>
        </p:spPr>
      </p:pic>
    </p:spTree>
    <p:extLst>
      <p:ext uri="{BB962C8B-B14F-4D97-AF65-F5344CB8AC3E}">
        <p14:creationId xmlns:p14="http://schemas.microsoft.com/office/powerpoint/2010/main" val="1350119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cxnSp>
        <p:nvCxnSpPr>
          <p:cNvPr id="28" name="Straight Connector 2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3B44C36-90DA-4BFB-8E04-77EB616B066D}"/>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kern="1200" dirty="0">
                <a:solidFill>
                  <a:srgbClr val="FFFFFF"/>
                </a:solidFill>
                <a:latin typeface="Palatino Linotype" panose="02040502050505030304" pitchFamily="18" charset="0"/>
              </a:rPr>
              <a:t>Goal</a:t>
            </a:r>
          </a:p>
        </p:txBody>
      </p:sp>
      <p:sp>
        <p:nvSpPr>
          <p:cNvPr id="13" name="Slide Number Placeholder 12">
            <a:extLst>
              <a:ext uri="{FF2B5EF4-FFF2-40B4-BE49-F238E27FC236}">
                <a16:creationId xmlns:a16="http://schemas.microsoft.com/office/drawing/2014/main" id="{E3C94A2A-DD5B-4D32-A3B5-5222416462AB}"/>
              </a:ext>
            </a:extLst>
          </p:cNvPr>
          <p:cNvSpPr>
            <a:spLocks noGrp="1"/>
          </p:cNvSpPr>
          <p:nvPr>
            <p:ph type="sldNum" sz="quarter" idx="12"/>
          </p:nvPr>
        </p:nvSpPr>
        <p:spPr/>
        <p:txBody>
          <a:bodyPr/>
          <a:lstStyle/>
          <a:p>
            <a:fld id="{4B98F4B1-A9C2-453D-B68F-04AD8E680B02}" type="slidenum">
              <a:rPr lang="en-US" smtClean="0"/>
              <a:t>2</a:t>
            </a:fld>
            <a:endParaRPr lang="en-US"/>
          </a:p>
        </p:txBody>
      </p:sp>
      <p:sp>
        <p:nvSpPr>
          <p:cNvPr id="7" name="Rectangle 6">
            <a:extLst>
              <a:ext uri="{FF2B5EF4-FFF2-40B4-BE49-F238E27FC236}">
                <a16:creationId xmlns:a16="http://schemas.microsoft.com/office/drawing/2014/main" id="{0E2AB1E7-97F7-4DBB-B7E1-A249A3DC63A8}"/>
              </a:ext>
            </a:extLst>
          </p:cNvPr>
          <p:cNvSpPr/>
          <p:nvPr/>
        </p:nvSpPr>
        <p:spPr>
          <a:xfrm>
            <a:off x="758855" y="909003"/>
            <a:ext cx="10961545" cy="2985433"/>
          </a:xfrm>
          <a:prstGeom prst="rect">
            <a:avLst/>
          </a:prstGeom>
          <a:ln w="38100">
            <a:solidFill>
              <a:schemeClr val="tx1"/>
            </a:solidFill>
          </a:ln>
        </p:spPr>
        <p:txBody>
          <a:bodyPr wrap="square">
            <a:spAutoFit/>
          </a:bodyPr>
          <a:lstStyle/>
          <a:p>
            <a:pPr marR="0" lvl="0" algn="l" defTabSz="914400" rtl="0" eaLnBrk="1" fontAlgn="base" latinLnBrk="0" hangingPunct="1">
              <a:lnSpc>
                <a:spcPct val="100000"/>
              </a:lnSpc>
              <a:spcBef>
                <a:spcPts val="0"/>
              </a:spcBef>
              <a:spcAft>
                <a:spcPts val="0"/>
              </a:spcAft>
              <a:buClrTx/>
              <a:buSzTx/>
              <a:tabLst/>
              <a:defRPr/>
            </a:pPr>
            <a:r>
              <a:rPr kumimoji="0" lang="en-US" sz="2400" b="1" i="0" u="none" strike="noStrike" kern="1200" cap="none" spc="0" normalizeH="0" baseline="0" noProof="0" dirty="0">
                <a:ln>
                  <a:noFill/>
                </a:ln>
                <a:effectLst/>
                <a:uLnTx/>
                <a:uFillTx/>
                <a:latin typeface="Palatino Linotype" panose="02040502050505030304" pitchFamily="18" charset="0"/>
              </a:rPr>
              <a:t>Work Goal </a:t>
            </a:r>
            <a:r>
              <a:rPr kumimoji="0" lang="en-US" sz="2400" i="0" u="none" strike="noStrike" kern="1200" cap="none" spc="0" normalizeH="0" baseline="0" noProof="0" dirty="0">
                <a:ln>
                  <a:noFill/>
                </a:ln>
                <a:effectLst/>
                <a:uLnTx/>
                <a:uFillTx/>
                <a:latin typeface="Palatino Linotype" panose="02040502050505030304" pitchFamily="18" charset="0"/>
              </a:rPr>
              <a:t>:     </a:t>
            </a:r>
          </a:p>
          <a:p>
            <a:pPr marR="0" lvl="0" algn="l" defTabSz="914400" rtl="0" eaLnBrk="1" fontAlgn="base" latinLnBrk="0" hangingPunct="1">
              <a:lnSpc>
                <a:spcPct val="100000"/>
              </a:lnSpc>
              <a:spcBef>
                <a:spcPts val="0"/>
              </a:spcBef>
              <a:spcAft>
                <a:spcPts val="0"/>
              </a:spcAft>
              <a:buClrTx/>
              <a:buSzTx/>
              <a:tabLst/>
              <a:defRPr/>
            </a:pPr>
            <a:r>
              <a:rPr kumimoji="0" lang="en-US" sz="2400" i="0" u="none" strike="noStrike" kern="1200" cap="none" spc="0" normalizeH="0" baseline="0" noProof="0" dirty="0">
                <a:ln>
                  <a:noFill/>
                </a:ln>
                <a:effectLst/>
                <a:uLnTx/>
                <a:uFillTx/>
                <a:latin typeface="Palatino Linotype" panose="02040502050505030304" pitchFamily="18" charset="0"/>
              </a:rPr>
              <a:t>	Study</a:t>
            </a:r>
            <a:r>
              <a:rPr kumimoji="0" lang="en-US" sz="2400" i="0" u="none" strike="noStrike" kern="1200" cap="none" spc="0" normalizeH="0" noProof="0" dirty="0">
                <a:ln>
                  <a:noFill/>
                </a:ln>
                <a:effectLst/>
                <a:uLnTx/>
                <a:uFillTx/>
                <a:latin typeface="Palatino Linotype" panose="02040502050505030304" pitchFamily="18" charset="0"/>
              </a:rPr>
              <a:t> working memory and how the brain stores information</a:t>
            </a:r>
          </a:p>
          <a:p>
            <a:pPr marR="0" lvl="0" algn="l" defTabSz="914400" rtl="0" eaLnBrk="1" fontAlgn="base" latinLnBrk="0" hangingPunct="1">
              <a:lnSpc>
                <a:spcPct val="100000"/>
              </a:lnSpc>
              <a:spcBef>
                <a:spcPts val="0"/>
              </a:spcBef>
              <a:spcAft>
                <a:spcPts val="0"/>
              </a:spcAft>
              <a:buClrTx/>
              <a:buSzTx/>
              <a:tabLst/>
              <a:defRPr/>
            </a:pPr>
            <a:endParaRPr kumimoji="0" lang="en-US" sz="2400" b="1" i="0" u="none" strike="noStrike" kern="1200" cap="none" spc="0" normalizeH="0" noProof="0" dirty="0">
              <a:ln>
                <a:noFill/>
              </a:ln>
              <a:effectLst/>
              <a:uLnTx/>
              <a:uFillTx/>
              <a:latin typeface="Palatino Linotype" panose="02040502050505030304" pitchFamily="18" charset="0"/>
            </a:endParaRPr>
          </a:p>
          <a:p>
            <a:pPr marR="0" lvl="0" algn="l" defTabSz="914400" rtl="0" eaLnBrk="1" fontAlgn="base" latinLnBrk="0" hangingPunct="1">
              <a:lnSpc>
                <a:spcPct val="100000"/>
              </a:lnSpc>
              <a:spcBef>
                <a:spcPts val="0"/>
              </a:spcBef>
              <a:spcAft>
                <a:spcPts val="0"/>
              </a:spcAft>
              <a:buClrTx/>
              <a:buSzTx/>
              <a:tabLst/>
              <a:defRPr/>
            </a:pPr>
            <a:endParaRPr kumimoji="0" lang="en-US" sz="2400" b="1" i="0" u="none" strike="noStrike" kern="1200" cap="none" spc="0" normalizeH="0" noProof="0" dirty="0">
              <a:ln>
                <a:noFill/>
              </a:ln>
              <a:effectLst/>
              <a:uLnTx/>
              <a:uFillTx/>
              <a:latin typeface="Palatino Linotype" panose="02040502050505030304" pitchFamily="18" charset="0"/>
            </a:endParaRPr>
          </a:p>
          <a:p>
            <a:pPr marR="0" lvl="0" algn="l" defTabSz="914400" rtl="0" eaLnBrk="1" fontAlgn="base" latinLnBrk="0" hangingPunct="1">
              <a:lnSpc>
                <a:spcPct val="100000"/>
              </a:lnSpc>
              <a:spcBef>
                <a:spcPts val="0"/>
              </a:spcBef>
              <a:spcAft>
                <a:spcPts val="0"/>
              </a:spcAft>
              <a:buClrTx/>
              <a:buSzTx/>
              <a:tabLst/>
              <a:defRPr/>
            </a:pPr>
            <a:r>
              <a:rPr lang="en-US" sz="2400" b="1" noProof="0" dirty="0">
                <a:latin typeface="Palatino Linotype" panose="02040502050505030304" pitchFamily="18" charset="0"/>
              </a:rPr>
              <a:t>Method Goal :   </a:t>
            </a:r>
          </a:p>
          <a:p>
            <a:pPr marL="800100" lvl="1" indent="-342900" fontAlgn="base">
              <a:buFont typeface="Arial" panose="020B0604020202020204" pitchFamily="34" charset="0"/>
              <a:buChar char="•"/>
              <a:defRPr/>
            </a:pPr>
            <a:r>
              <a:rPr lang="en-US" sz="2400" noProof="0" dirty="0">
                <a:latin typeface="Palatino Linotype" panose="02040502050505030304" pitchFamily="18" charset="0"/>
              </a:rPr>
              <a:t>Reduce heterogeneity of PFC activity</a:t>
            </a:r>
          </a:p>
          <a:p>
            <a:pPr marL="1257300" lvl="2" indent="-342900" fontAlgn="base">
              <a:buFont typeface="Arial" panose="020B0604020202020204" pitchFamily="34" charset="0"/>
              <a:buChar char="•"/>
              <a:defRPr/>
            </a:pPr>
            <a:r>
              <a:rPr lang="en-US" sz="2200" dirty="0">
                <a:latin typeface="Palatino Linotype" panose="02040502050505030304" pitchFamily="18" charset="0"/>
              </a:rPr>
              <a:t>Separate it into components to make it easier to interpret</a:t>
            </a:r>
          </a:p>
          <a:p>
            <a:pPr marL="1257300" lvl="2" indent="-342900" fontAlgn="base">
              <a:buFont typeface="Arial" panose="020B0604020202020204" pitchFamily="34" charset="0"/>
              <a:buChar char="•"/>
              <a:defRPr/>
            </a:pPr>
            <a:r>
              <a:rPr kumimoji="0" lang="en-US" sz="2200" i="0" u="none" strike="noStrike" kern="1200" cap="none" spc="0" normalizeH="0" noProof="0" dirty="0">
                <a:ln>
                  <a:noFill/>
                </a:ln>
                <a:effectLst/>
                <a:uLnTx/>
                <a:uFillTx/>
                <a:latin typeface="Palatino Linotype" panose="02040502050505030304" pitchFamily="18" charset="0"/>
              </a:rPr>
              <a:t>Separation between time-related and memory-related activity</a:t>
            </a:r>
            <a:endParaRPr kumimoji="0" lang="en-US" sz="2200" i="0" u="none" strike="noStrike" kern="1200" cap="none" spc="0" normalizeH="0" baseline="0" noProof="0" dirty="0">
              <a:ln>
                <a:noFill/>
              </a:ln>
              <a:effectLst/>
              <a:uLnTx/>
              <a:uFillTx/>
              <a:latin typeface="Palatino Linotype" panose="02040502050505030304" pitchFamily="18" charset="0"/>
            </a:endParaRPr>
          </a:p>
        </p:txBody>
      </p:sp>
    </p:spTree>
    <p:extLst>
      <p:ext uri="{BB962C8B-B14F-4D97-AF65-F5344CB8AC3E}">
        <p14:creationId xmlns:p14="http://schemas.microsoft.com/office/powerpoint/2010/main" val="2001704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cxnSp>
        <p:nvCxnSpPr>
          <p:cNvPr id="28" name="Straight Connector 2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1747203-5249-4AFF-BEDF-235709C0CE6B}"/>
              </a:ext>
            </a:extLst>
          </p:cNvPr>
          <p:cNvSpPr txBox="1">
            <a:spLocks/>
          </p:cNvSpPr>
          <p:nvPr/>
        </p:nvSpPr>
        <p:spPr>
          <a:xfrm>
            <a:off x="524608" y="5502689"/>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Palatino Linotype" panose="02040502050505030304" pitchFamily="18" charset="0"/>
              </a:rPr>
              <a:t>Data : </a:t>
            </a:r>
            <a:r>
              <a:rPr kumimoji="0" lang="en-US" altLang="zh-CN" sz="3600" b="0" i="0" u="none" strike="noStrike" kern="1200" cap="none" spc="0" normalizeH="0" baseline="0" noProof="0" dirty="0">
                <a:ln>
                  <a:noFill/>
                </a:ln>
                <a:solidFill>
                  <a:srgbClr val="FFFFFF"/>
                </a:solidFill>
                <a:effectLst/>
                <a:uLnTx/>
                <a:uFillTx/>
                <a:latin typeface="Palatino Linotype" panose="02040502050505030304" pitchFamily="18" charset="0"/>
                <a:ea typeface="等线 Light" panose="02010600030101010101" pitchFamily="2" charset="-122"/>
              </a:rPr>
              <a:t>Transformed Data</a:t>
            </a:r>
            <a:endParaRPr kumimoji="0" lang="en-US" sz="3600" b="0" i="0" u="none" strike="noStrike" kern="1200" cap="none" spc="0" normalizeH="0" baseline="0" noProof="0" dirty="0">
              <a:ln>
                <a:noFill/>
              </a:ln>
              <a:solidFill>
                <a:srgbClr val="FFFFFF"/>
              </a:solidFill>
              <a:effectLst/>
              <a:uLnTx/>
              <a:uFillTx/>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1BC87A03-2C8F-413A-B997-ABFFFD53D0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8F4B1-A9C2-453D-B68F-04AD8E680B02}" type="slidenum">
              <a:rPr kumimoji="0" lang="en-US" sz="1200" b="0" i="0" u="none" strike="noStrike" kern="1200" cap="none" spc="0" normalizeH="0" baseline="0" noProof="0" smtClean="0">
                <a:ln>
                  <a:noFill/>
                </a:ln>
                <a:solidFill>
                  <a:prstClr val="black">
                    <a:tint val="75000"/>
                  </a:prstClr>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tint val="75000"/>
                </a:prstClr>
              </a:solidFill>
              <a:effectLst/>
              <a:uLnTx/>
              <a:uFillTx/>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72" y="96256"/>
            <a:ext cx="11797119" cy="571719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13" y="1717757"/>
            <a:ext cx="1104144" cy="2637678"/>
          </a:xfrm>
          <a:prstGeom prst="rect">
            <a:avLst/>
          </a:prstGeom>
        </p:spPr>
      </p:pic>
    </p:spTree>
    <p:extLst>
      <p:ext uri="{BB962C8B-B14F-4D97-AF65-F5344CB8AC3E}">
        <p14:creationId xmlns:p14="http://schemas.microsoft.com/office/powerpoint/2010/main" val="2880366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2" name="Title 1">
            <a:extLst>
              <a:ext uri="{FF2B5EF4-FFF2-40B4-BE49-F238E27FC236}">
                <a16:creationId xmlns:a16="http://schemas.microsoft.com/office/drawing/2014/main" id="{3347BBAA-572B-491E-8EC4-B273004E670F}"/>
              </a:ext>
            </a:extLst>
          </p:cNvPr>
          <p:cNvSpPr>
            <a:spLocks noGrp="1"/>
          </p:cNvSpPr>
          <p:nvPr>
            <p:ph type="title"/>
          </p:nvPr>
        </p:nvSpPr>
        <p:spPr>
          <a:xfrm>
            <a:off x="426098" y="1688395"/>
            <a:ext cx="3174917" cy="3125224"/>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altLang="zh-CN" sz="2600" kern="1200" dirty="0">
                <a:solidFill>
                  <a:srgbClr val="FFFFFF"/>
                </a:solidFill>
                <a:ea typeface="+mj-ea"/>
                <a:cs typeface="+mj-cs"/>
              </a:rPr>
              <a:t>Reproduction</a:t>
            </a:r>
            <a:endParaRPr lang="en-US" sz="2600" kern="1200" dirty="0">
              <a:solidFill>
                <a:srgbClr val="FFFFFF"/>
              </a:solidFill>
              <a:ea typeface="+mj-ea"/>
              <a:cs typeface="+mj-cs"/>
            </a:endParaRPr>
          </a:p>
        </p:txBody>
      </p:sp>
      <p:sp>
        <p:nvSpPr>
          <p:cNvPr id="4" name="Slide Number Placeholder 3">
            <a:extLst>
              <a:ext uri="{FF2B5EF4-FFF2-40B4-BE49-F238E27FC236}">
                <a16:creationId xmlns:a16="http://schemas.microsoft.com/office/drawing/2014/main" id="{5D268403-4249-4970-9A29-ECA2035913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62541-BF24-47AD-8649-6920442084F4}" type="slidenum">
              <a:rPr kumimoji="0" lang="en-US" sz="1200" b="0" i="0" u="none" strike="noStrike" kern="1200" cap="none" spc="0" normalizeH="0" baseline="0" noProof="0" smtClean="0">
                <a:ln>
                  <a:noFill/>
                </a:ln>
                <a:solidFill>
                  <a:prstClr val="black">
                    <a:tint val="75000"/>
                  </a:prstClr>
                </a:solidFill>
                <a:effectLst/>
                <a:uLnTx/>
                <a:uFillTx/>
                <a:latin typeface="Palatino Linotype" panose="0204050205050503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tint val="75000"/>
                </a:prstClr>
              </a:solidFill>
              <a:effectLst/>
              <a:uLnTx/>
              <a:uFillTx/>
              <a:latin typeface="Palatino Linotype" panose="02040502050505030304" pitchFamily="18" charset="0"/>
              <a:ea typeface="+mn-ea"/>
              <a:cs typeface="+mn-cs"/>
            </a:endParaRPr>
          </a:p>
        </p:txBody>
      </p:sp>
      <p:sp>
        <p:nvSpPr>
          <p:cNvPr id="13" name="Rectangle 12">
            <a:extLst>
              <a:ext uri="{FF2B5EF4-FFF2-40B4-BE49-F238E27FC236}">
                <a16:creationId xmlns:a16="http://schemas.microsoft.com/office/drawing/2014/main" id="{BC7F7451-B542-4CE7-BF6B-13A62A9BE6F6}"/>
              </a:ext>
            </a:extLst>
          </p:cNvPr>
          <p:cNvSpPr/>
          <p:nvPr/>
        </p:nvSpPr>
        <p:spPr>
          <a:xfrm>
            <a:off x="5067006" y="1482725"/>
            <a:ext cx="5375006" cy="9398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rPr>
              <a:t>Data Preprocessing</a:t>
            </a:r>
          </a:p>
        </p:txBody>
      </p:sp>
      <p:sp>
        <p:nvSpPr>
          <p:cNvPr id="14" name="Rectangle 13">
            <a:extLst>
              <a:ext uri="{FF2B5EF4-FFF2-40B4-BE49-F238E27FC236}">
                <a16:creationId xmlns:a16="http://schemas.microsoft.com/office/drawing/2014/main" id="{35B53EE8-CD99-4846-BC6E-0125340B039E}"/>
              </a:ext>
            </a:extLst>
          </p:cNvPr>
          <p:cNvSpPr/>
          <p:nvPr/>
        </p:nvSpPr>
        <p:spPr>
          <a:xfrm>
            <a:off x="5049843" y="2708275"/>
            <a:ext cx="5392169" cy="9398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rPr>
              <a:t>PCA</a:t>
            </a:r>
          </a:p>
        </p:txBody>
      </p:sp>
      <p:sp>
        <p:nvSpPr>
          <p:cNvPr id="15" name="Rectangle 14">
            <a:extLst>
              <a:ext uri="{FF2B5EF4-FFF2-40B4-BE49-F238E27FC236}">
                <a16:creationId xmlns:a16="http://schemas.microsoft.com/office/drawing/2014/main" id="{C35BBB7F-2C30-4243-8A1B-11E87DF5AC0A}"/>
              </a:ext>
            </a:extLst>
          </p:cNvPr>
          <p:cNvSpPr/>
          <p:nvPr/>
        </p:nvSpPr>
        <p:spPr>
          <a:xfrm>
            <a:off x="5049843" y="3933825"/>
            <a:ext cx="5392179" cy="9398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white"/>
                </a:solidFill>
                <a:effectLst/>
                <a:uLnTx/>
                <a:uFillTx/>
                <a:latin typeface="Palatino Linotype" panose="02040502050505030304" pitchFamily="18" charset="0"/>
                <a:ea typeface="+mn-ea"/>
                <a:cs typeface="+mn-cs"/>
              </a:rPr>
              <a:t>dPCA</a:t>
            </a:r>
            <a:endParaRPr kumimoji="0" lang="en-US" sz="2400" b="1"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2451E33F-0D47-49CC-B9C8-847B6CE66146}"/>
                  </a:ext>
                </a:extLst>
              </p:cNvPr>
              <p:cNvGraphicFramePr>
                <a:graphicFrameLocks noChangeAspect="1"/>
              </p:cNvGraphicFramePr>
              <p:nvPr>
                <p:extLst>
                  <p:ext uri="{D42A27DB-BD31-4B8C-83A1-F6EECF244321}">
                    <p14:modId xmlns:p14="http://schemas.microsoft.com/office/powerpoint/2010/main" val="3397768950"/>
                  </p:ext>
                </p:extLst>
              </p:nvPr>
            </p:nvGraphicFramePr>
            <p:xfrm>
              <a:off x="7660202" y="3332559"/>
              <a:ext cx="171450" cy="96441"/>
            </p:xfrm>
            <a:graphic>
              <a:graphicData uri="http://schemas.microsoft.com/office/powerpoint/2016/slidezoom">
                <pslz:sldZm>
                  <pslz:sldZmObj sldId="282" cId="3012178447">
                    <pslz:zmPr id="{5F98C41D-86A1-4EC8-A4C5-26F3C3F45F1A}" returnToParent="0" transitionDur="1000">
                      <p166:blipFill xmlns:p166="http://schemas.microsoft.com/office/powerpoint/2016/6/main">
                        <a:blip r:embed="rId2"/>
                        <a:stretch>
                          <a:fillRect/>
                        </a:stretch>
                      </p166:blipFill>
                      <p166:spPr xmlns:p166="http://schemas.microsoft.com/office/powerpoint/2016/6/main">
                        <a:xfrm>
                          <a:off x="0" y="0"/>
                          <a:ext cx="171450" cy="96441"/>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2451E33F-0D47-49CC-B9C8-847B6CE66146}"/>
                  </a:ext>
                </a:extLst>
              </p:cNvPr>
              <p:cNvPicPr>
                <a:picLocks noGrp="1" noRot="1" noChangeAspect="1" noMove="1" noResize="1" noEditPoints="1" noAdjustHandles="1" noChangeArrowheads="1" noChangeShapeType="1"/>
              </p:cNvPicPr>
              <p:nvPr/>
            </p:nvPicPr>
            <p:blipFill>
              <a:blip r:embed="rId4"/>
              <a:stretch>
                <a:fillRect/>
              </a:stretch>
            </p:blipFill>
            <p:spPr>
              <a:xfrm>
                <a:off x="7660202" y="3332559"/>
                <a:ext cx="171450" cy="96441"/>
              </a:xfrm>
              <a:prstGeom prst="rect">
                <a:avLst/>
              </a:prstGeom>
              <a:ln w="3175">
                <a:solidFill>
                  <a:prstClr val="ltGray"/>
                </a:solidFill>
              </a:ln>
            </p:spPr>
          </p:pic>
        </mc:Fallback>
      </mc:AlternateContent>
    </p:spTree>
    <p:extLst>
      <p:ext uri="{BB962C8B-B14F-4D97-AF65-F5344CB8AC3E}">
        <p14:creationId xmlns:p14="http://schemas.microsoft.com/office/powerpoint/2010/main" val="788030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2" name="Title 1">
            <a:extLst>
              <a:ext uri="{FF2B5EF4-FFF2-40B4-BE49-F238E27FC236}">
                <a16:creationId xmlns:a16="http://schemas.microsoft.com/office/drawing/2014/main" id="{7E637513-B837-4591-B30A-25D1D1E7AA1E}"/>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b="1" dirty="0">
                <a:solidFill>
                  <a:schemeClr val="bg1"/>
                </a:solidFill>
              </a:rPr>
              <a:t>PCA</a:t>
            </a:r>
          </a:p>
        </p:txBody>
      </p:sp>
      <p:sp>
        <p:nvSpPr>
          <p:cNvPr id="5" name="Content Placeholder 4">
            <a:extLst>
              <a:ext uri="{FF2B5EF4-FFF2-40B4-BE49-F238E27FC236}">
                <a16:creationId xmlns:a16="http://schemas.microsoft.com/office/drawing/2014/main" id="{6D9FA0A9-CC04-4B0B-AC46-45088EDBC74A}"/>
              </a:ext>
            </a:extLst>
          </p:cNvPr>
          <p:cNvSpPr>
            <a:spLocks noGrp="1"/>
          </p:cNvSpPr>
          <p:nvPr>
            <p:ph idx="1"/>
          </p:nvPr>
        </p:nvSpPr>
        <p:spPr>
          <a:xfrm>
            <a:off x="403067" y="2641024"/>
            <a:ext cx="4010828" cy="2382843"/>
          </a:xfrm>
        </p:spPr>
        <p:txBody>
          <a:bodyPr>
            <a:normAutofit/>
          </a:bodyPr>
          <a:lstStyle/>
          <a:p>
            <a:pPr marL="0" indent="0">
              <a:buNone/>
            </a:pPr>
            <a:r>
              <a:rPr lang="en-US" sz="2000" b="1" dirty="0">
                <a:solidFill>
                  <a:schemeClr val="bg1"/>
                </a:solidFill>
              </a:rPr>
              <a:t>Principle Component Analysis</a:t>
            </a:r>
          </a:p>
          <a:p>
            <a:r>
              <a:rPr lang="en-US" sz="2000" dirty="0">
                <a:solidFill>
                  <a:schemeClr val="bg1"/>
                </a:solidFill>
              </a:rPr>
              <a:t>Basic idea</a:t>
            </a:r>
          </a:p>
        </p:txBody>
      </p:sp>
      <p:sp>
        <p:nvSpPr>
          <p:cNvPr id="3" name="Slide Number Placeholder 2">
            <a:extLst>
              <a:ext uri="{FF2B5EF4-FFF2-40B4-BE49-F238E27FC236}">
                <a16:creationId xmlns:a16="http://schemas.microsoft.com/office/drawing/2014/main" id="{DDE676A3-89C8-490D-BC83-AAF22BDD2CC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62541-BF24-47AD-8649-6920442084F4}" type="slidenum">
              <a:rPr kumimoji="0" lang="en-US" sz="1200" b="0" i="0" u="none" strike="noStrike" kern="1200" cap="none" spc="0" normalizeH="0" baseline="0" noProof="0" smtClean="0">
                <a:ln>
                  <a:noFill/>
                </a:ln>
                <a:solidFill>
                  <a:prstClr val="black">
                    <a:tint val="75000"/>
                  </a:prstClr>
                </a:solidFill>
                <a:effectLst/>
                <a:uLnTx/>
                <a:uFillTx/>
                <a:latin typeface="Palatino Linotype" panose="0204050205050503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tint val="75000"/>
                </a:prstClr>
              </a:solidFill>
              <a:effectLst/>
              <a:uLnTx/>
              <a:uFillTx/>
              <a:latin typeface="Palatino Linotype" panose="02040502050505030304" pitchFamily="18" charset="0"/>
              <a:ea typeface="+mn-ea"/>
              <a:cs typeface="+mn-cs"/>
            </a:endParaRPr>
          </a:p>
        </p:txBody>
      </p:sp>
      <p:graphicFrame>
        <p:nvGraphicFramePr>
          <p:cNvPr id="7" name="Table 6">
            <a:extLst>
              <a:ext uri="{FF2B5EF4-FFF2-40B4-BE49-F238E27FC236}">
                <a16:creationId xmlns:a16="http://schemas.microsoft.com/office/drawing/2014/main" id="{44D3CFCB-DE71-4677-9B29-8C642AEC5036}"/>
              </a:ext>
            </a:extLst>
          </p:cNvPr>
          <p:cNvGraphicFramePr>
            <a:graphicFrameLocks noGrp="1"/>
          </p:cNvGraphicFramePr>
          <p:nvPr>
            <p:extLst>
              <p:ext uri="{D42A27DB-BD31-4B8C-83A1-F6EECF244321}">
                <p14:modId xmlns:p14="http://schemas.microsoft.com/office/powerpoint/2010/main" val="3800194564"/>
              </p:ext>
            </p:extLst>
          </p:nvPr>
        </p:nvGraphicFramePr>
        <p:xfrm>
          <a:off x="4922522" y="643467"/>
          <a:ext cx="2346955" cy="1625545"/>
        </p:xfrm>
        <a:graphic>
          <a:graphicData uri="http://schemas.openxmlformats.org/drawingml/2006/table">
            <a:tbl>
              <a:tblPr firstRow="1" bandRow="1">
                <a:tableStyleId>{5C22544A-7EE6-4342-B048-85BDC9FD1C3A}</a:tableStyleId>
              </a:tblPr>
              <a:tblGrid>
                <a:gridCol w="506728">
                  <a:extLst>
                    <a:ext uri="{9D8B030D-6E8A-4147-A177-3AD203B41FA5}">
                      <a16:colId xmlns:a16="http://schemas.microsoft.com/office/drawing/2014/main" val="1218765659"/>
                    </a:ext>
                  </a:extLst>
                </a:gridCol>
                <a:gridCol w="432054">
                  <a:extLst>
                    <a:ext uri="{9D8B030D-6E8A-4147-A177-3AD203B41FA5}">
                      <a16:colId xmlns:a16="http://schemas.microsoft.com/office/drawing/2014/main" val="2473858140"/>
                    </a:ext>
                  </a:extLst>
                </a:gridCol>
                <a:gridCol w="469391">
                  <a:extLst>
                    <a:ext uri="{9D8B030D-6E8A-4147-A177-3AD203B41FA5}">
                      <a16:colId xmlns:a16="http://schemas.microsoft.com/office/drawing/2014/main" val="3515795610"/>
                    </a:ext>
                  </a:extLst>
                </a:gridCol>
                <a:gridCol w="469391">
                  <a:extLst>
                    <a:ext uri="{9D8B030D-6E8A-4147-A177-3AD203B41FA5}">
                      <a16:colId xmlns:a16="http://schemas.microsoft.com/office/drawing/2014/main" val="4115386992"/>
                    </a:ext>
                  </a:extLst>
                </a:gridCol>
                <a:gridCol w="469391">
                  <a:extLst>
                    <a:ext uri="{9D8B030D-6E8A-4147-A177-3AD203B41FA5}">
                      <a16:colId xmlns:a16="http://schemas.microsoft.com/office/drawing/2014/main" val="283948795"/>
                    </a:ext>
                  </a:extLst>
                </a:gridCol>
              </a:tblGrid>
              <a:tr h="325109">
                <a:tc>
                  <a:txBody>
                    <a:bodyPr/>
                    <a:lstStyle/>
                    <a:p>
                      <a:pPr algn="ctr"/>
                      <a:endParaRPr lang="en-US" sz="1400" b="1" dirty="0">
                        <a:solidFill>
                          <a:schemeClr val="tx1"/>
                        </a:solidFill>
                        <a:latin typeface="Palatino Linotype" panose="02040502050505030304" pitchFamily="18" charset="0"/>
                      </a:endParaRP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1400" b="1" dirty="0">
                          <a:solidFill>
                            <a:schemeClr val="tx1"/>
                          </a:solidFill>
                          <a:latin typeface="Palatino Linotype" panose="02040502050505030304" pitchFamily="18" charset="0"/>
                        </a:rPr>
                        <a:t>V1</a:t>
                      </a: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1400" b="1" dirty="0">
                          <a:solidFill>
                            <a:schemeClr val="tx1"/>
                          </a:solidFill>
                          <a:latin typeface="Palatino Linotype" panose="02040502050505030304" pitchFamily="18" charset="0"/>
                        </a:rPr>
                        <a:t>V2</a:t>
                      </a: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1400" b="1" dirty="0">
                          <a:solidFill>
                            <a:schemeClr val="tx1"/>
                          </a:solidFill>
                          <a:latin typeface="Palatino Linotype" panose="02040502050505030304" pitchFamily="18" charset="0"/>
                        </a:rPr>
                        <a:t>…</a:t>
                      </a: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1400" b="1" dirty="0" err="1">
                          <a:solidFill>
                            <a:schemeClr val="tx1"/>
                          </a:solidFill>
                          <a:latin typeface="Palatino Linotype" panose="02040502050505030304" pitchFamily="18" charset="0"/>
                        </a:rPr>
                        <a:t>Vn</a:t>
                      </a:r>
                      <a:endParaRPr lang="en-US" sz="1400" b="1" dirty="0">
                        <a:solidFill>
                          <a:schemeClr val="tx1"/>
                        </a:solidFill>
                        <a:latin typeface="Palatino Linotype" panose="02040502050505030304" pitchFamily="18" charset="0"/>
                      </a:endParaRP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577139957"/>
                  </a:ext>
                </a:extLst>
              </a:tr>
              <a:tr h="325109">
                <a:tc>
                  <a:txBody>
                    <a:bodyPr/>
                    <a:lstStyle/>
                    <a:p>
                      <a:pPr algn="ctr"/>
                      <a:r>
                        <a:rPr lang="en-US" sz="1400" b="1" dirty="0">
                          <a:solidFill>
                            <a:schemeClr val="tx1"/>
                          </a:solidFill>
                          <a:latin typeface="Palatino Linotype" panose="02040502050505030304" pitchFamily="18" charset="0"/>
                        </a:rPr>
                        <a:t>N1</a:t>
                      </a: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400" b="1" dirty="0">
                        <a:solidFill>
                          <a:schemeClr val="tx1"/>
                        </a:solidFill>
                        <a:latin typeface="Palatino Linotype" panose="02040502050505030304" pitchFamily="18" charset="0"/>
                      </a:endParaRP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400" b="1" dirty="0">
                        <a:solidFill>
                          <a:schemeClr val="tx1"/>
                        </a:solidFill>
                        <a:latin typeface="Palatino Linotype" panose="02040502050505030304" pitchFamily="18" charset="0"/>
                      </a:endParaRP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400" b="1" dirty="0">
                        <a:solidFill>
                          <a:schemeClr val="tx1"/>
                        </a:solidFill>
                        <a:latin typeface="Palatino Linotype" panose="02040502050505030304" pitchFamily="18" charset="0"/>
                      </a:endParaRP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400" b="1" dirty="0">
                        <a:solidFill>
                          <a:schemeClr val="tx1"/>
                        </a:solidFill>
                        <a:latin typeface="Palatino Linotype" panose="02040502050505030304" pitchFamily="18" charset="0"/>
                      </a:endParaRP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843852310"/>
                  </a:ext>
                </a:extLst>
              </a:tr>
              <a:tr h="325109">
                <a:tc>
                  <a:txBody>
                    <a:bodyPr/>
                    <a:lstStyle/>
                    <a:p>
                      <a:pPr algn="ctr"/>
                      <a:r>
                        <a:rPr lang="en-US" sz="1400" b="1" dirty="0">
                          <a:solidFill>
                            <a:schemeClr val="tx1"/>
                          </a:solidFill>
                          <a:latin typeface="Palatino Linotype" panose="02040502050505030304" pitchFamily="18" charset="0"/>
                        </a:rPr>
                        <a:t>N2</a:t>
                      </a: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400" b="1">
                        <a:solidFill>
                          <a:schemeClr val="tx1"/>
                        </a:solidFill>
                        <a:latin typeface="Palatino Linotype" panose="02040502050505030304" pitchFamily="18" charset="0"/>
                      </a:endParaRP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400" b="1" dirty="0">
                        <a:solidFill>
                          <a:schemeClr val="tx1"/>
                        </a:solidFill>
                        <a:latin typeface="Palatino Linotype" panose="02040502050505030304" pitchFamily="18" charset="0"/>
                      </a:endParaRP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400" b="1" dirty="0">
                        <a:solidFill>
                          <a:schemeClr val="tx1"/>
                        </a:solidFill>
                        <a:latin typeface="Palatino Linotype" panose="02040502050505030304" pitchFamily="18" charset="0"/>
                      </a:endParaRP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400" b="1" dirty="0">
                        <a:solidFill>
                          <a:schemeClr val="tx1"/>
                        </a:solidFill>
                        <a:latin typeface="Palatino Linotype" panose="02040502050505030304" pitchFamily="18" charset="0"/>
                      </a:endParaRP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482391850"/>
                  </a:ext>
                </a:extLst>
              </a:tr>
              <a:tr h="325109">
                <a:tc>
                  <a:txBody>
                    <a:bodyPr/>
                    <a:lstStyle/>
                    <a:p>
                      <a:pPr algn="ctr"/>
                      <a:r>
                        <a:rPr lang="en-US" sz="1400" b="1" dirty="0">
                          <a:solidFill>
                            <a:schemeClr val="tx1"/>
                          </a:solidFill>
                          <a:latin typeface="Palatino Linotype" panose="02040502050505030304" pitchFamily="18" charset="0"/>
                        </a:rPr>
                        <a:t>…</a:t>
                      </a: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400" b="1">
                        <a:solidFill>
                          <a:schemeClr val="tx1"/>
                        </a:solidFill>
                        <a:latin typeface="Palatino Linotype" panose="02040502050505030304" pitchFamily="18" charset="0"/>
                      </a:endParaRP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400" b="1" dirty="0">
                        <a:solidFill>
                          <a:schemeClr val="tx1"/>
                        </a:solidFill>
                        <a:latin typeface="Palatino Linotype" panose="02040502050505030304" pitchFamily="18" charset="0"/>
                      </a:endParaRP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400" b="1" dirty="0">
                        <a:solidFill>
                          <a:schemeClr val="tx1"/>
                        </a:solidFill>
                        <a:latin typeface="Palatino Linotype" panose="02040502050505030304" pitchFamily="18" charset="0"/>
                      </a:endParaRP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400" b="1" dirty="0">
                        <a:solidFill>
                          <a:schemeClr val="tx1"/>
                        </a:solidFill>
                        <a:latin typeface="Palatino Linotype" panose="02040502050505030304" pitchFamily="18" charset="0"/>
                      </a:endParaRP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534709844"/>
                  </a:ext>
                </a:extLst>
              </a:tr>
              <a:tr h="325109">
                <a:tc>
                  <a:txBody>
                    <a:bodyPr/>
                    <a:lstStyle/>
                    <a:p>
                      <a:pPr algn="ctr"/>
                      <a:r>
                        <a:rPr lang="en-US" sz="1400" b="1" dirty="0">
                          <a:solidFill>
                            <a:schemeClr val="tx1"/>
                          </a:solidFill>
                          <a:latin typeface="Palatino Linotype" panose="02040502050505030304" pitchFamily="18" charset="0"/>
                        </a:rPr>
                        <a:t>Nm</a:t>
                      </a: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400" b="1">
                        <a:solidFill>
                          <a:schemeClr val="tx1"/>
                        </a:solidFill>
                        <a:latin typeface="Palatino Linotype" panose="02040502050505030304" pitchFamily="18" charset="0"/>
                      </a:endParaRP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400" b="1" dirty="0">
                        <a:solidFill>
                          <a:schemeClr val="tx1"/>
                        </a:solidFill>
                        <a:latin typeface="Palatino Linotype" panose="02040502050505030304" pitchFamily="18" charset="0"/>
                      </a:endParaRP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400" b="1" dirty="0">
                        <a:solidFill>
                          <a:schemeClr val="tx1"/>
                        </a:solidFill>
                        <a:latin typeface="Palatino Linotype" panose="02040502050505030304" pitchFamily="18" charset="0"/>
                      </a:endParaRP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1400" b="1" dirty="0">
                        <a:solidFill>
                          <a:schemeClr val="tx1"/>
                        </a:solidFill>
                        <a:latin typeface="Palatino Linotype" panose="02040502050505030304" pitchFamily="18" charset="0"/>
                      </a:endParaRPr>
                    </a:p>
                  </a:txBody>
                  <a:tcPr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606348288"/>
                  </a:ext>
                </a:extLst>
              </a:tr>
            </a:tbl>
          </a:graphicData>
        </a:graphic>
      </p:graphicFrame>
      <p:sp>
        <p:nvSpPr>
          <p:cNvPr id="14" name="Rectangle 13">
            <a:extLst>
              <a:ext uri="{FF2B5EF4-FFF2-40B4-BE49-F238E27FC236}">
                <a16:creationId xmlns:a16="http://schemas.microsoft.com/office/drawing/2014/main" id="{1EF8D977-1858-4FC0-A96E-48074298D163}"/>
              </a:ext>
            </a:extLst>
          </p:cNvPr>
          <p:cNvSpPr/>
          <p:nvPr/>
        </p:nvSpPr>
        <p:spPr>
          <a:xfrm>
            <a:off x="4955302" y="177630"/>
            <a:ext cx="2281394" cy="369332"/>
          </a:xfrm>
          <a:prstGeom prst="rect">
            <a:avLst/>
          </a:prstGeom>
        </p:spPr>
        <p:txBody>
          <a:bodyPr wrap="none">
            <a:spAutoFit/>
          </a:bodyPr>
          <a:lstStyle/>
          <a:p>
            <a:r>
              <a:rPr lang="en-US" b="1" dirty="0">
                <a:latin typeface="Palatino Linotype" panose="02040502050505030304" pitchFamily="18" charset="0"/>
              </a:rPr>
              <a:t>multivariate dataset</a:t>
            </a:r>
          </a:p>
        </p:txBody>
      </p:sp>
      <p:sp>
        <p:nvSpPr>
          <p:cNvPr id="15" name="Arrow: Down 14">
            <a:extLst>
              <a:ext uri="{FF2B5EF4-FFF2-40B4-BE49-F238E27FC236}">
                <a16:creationId xmlns:a16="http://schemas.microsoft.com/office/drawing/2014/main" id="{0E6C105D-C821-44E8-947B-BDAF1BE03D79}"/>
              </a:ext>
            </a:extLst>
          </p:cNvPr>
          <p:cNvSpPr/>
          <p:nvPr/>
        </p:nvSpPr>
        <p:spPr>
          <a:xfrm rot="19606711">
            <a:off x="6597196" y="2453646"/>
            <a:ext cx="584616" cy="374754"/>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grpSp>
        <p:nvGrpSpPr>
          <p:cNvPr id="18" name="Group 17">
            <a:extLst>
              <a:ext uri="{FF2B5EF4-FFF2-40B4-BE49-F238E27FC236}">
                <a16:creationId xmlns:a16="http://schemas.microsoft.com/office/drawing/2014/main" id="{33B322D2-5ED5-4577-B246-7B9940A61801}"/>
              </a:ext>
            </a:extLst>
          </p:cNvPr>
          <p:cNvGrpSpPr/>
          <p:nvPr/>
        </p:nvGrpSpPr>
        <p:grpSpPr>
          <a:xfrm>
            <a:off x="6971758" y="2784842"/>
            <a:ext cx="1288315" cy="1288315"/>
            <a:chOff x="7446967" y="3482207"/>
            <a:chExt cx="659612" cy="659612"/>
          </a:xfrm>
        </p:grpSpPr>
        <p:sp>
          <p:nvSpPr>
            <p:cNvPr id="17" name="Oval 16">
              <a:extLst>
                <a:ext uri="{FF2B5EF4-FFF2-40B4-BE49-F238E27FC236}">
                  <a16:creationId xmlns:a16="http://schemas.microsoft.com/office/drawing/2014/main" id="{63610DF3-8E27-4590-83C9-BFC93F3C5848}"/>
                </a:ext>
              </a:extLst>
            </p:cNvPr>
            <p:cNvSpPr/>
            <p:nvPr/>
          </p:nvSpPr>
          <p:spPr>
            <a:xfrm>
              <a:off x="7446967" y="3482207"/>
              <a:ext cx="659612" cy="65961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16" name="Rectangle 15">
              <a:extLst>
                <a:ext uri="{FF2B5EF4-FFF2-40B4-BE49-F238E27FC236}">
                  <a16:creationId xmlns:a16="http://schemas.microsoft.com/office/drawing/2014/main" id="{0DA1059F-D459-4BBF-8BB9-F5F7B54DECD8}"/>
                </a:ext>
              </a:extLst>
            </p:cNvPr>
            <p:cNvSpPr/>
            <p:nvPr/>
          </p:nvSpPr>
          <p:spPr>
            <a:xfrm>
              <a:off x="7558928" y="3708520"/>
              <a:ext cx="426945" cy="236371"/>
            </a:xfrm>
            <a:prstGeom prst="rect">
              <a:avLst/>
            </a:prstGeom>
          </p:spPr>
          <p:txBody>
            <a:bodyPr wrap="none">
              <a:spAutoFit/>
            </a:bodyPr>
            <a:lstStyle/>
            <a:p>
              <a:r>
                <a:rPr lang="en-US" sz="2400" b="1" dirty="0">
                  <a:latin typeface="Palatino Linotype" panose="02040502050505030304" pitchFamily="18" charset="0"/>
                </a:rPr>
                <a:t>PCA</a:t>
              </a:r>
            </a:p>
          </p:txBody>
        </p:sp>
      </p:grpSp>
      <p:grpSp>
        <p:nvGrpSpPr>
          <p:cNvPr id="45" name="Group 44">
            <a:extLst>
              <a:ext uri="{FF2B5EF4-FFF2-40B4-BE49-F238E27FC236}">
                <a16:creationId xmlns:a16="http://schemas.microsoft.com/office/drawing/2014/main" id="{E8BBC576-F270-41B8-B3EB-3DAC7C0D2B63}"/>
              </a:ext>
            </a:extLst>
          </p:cNvPr>
          <p:cNvGrpSpPr/>
          <p:nvPr/>
        </p:nvGrpSpPr>
        <p:grpSpPr>
          <a:xfrm>
            <a:off x="8851036" y="3829465"/>
            <a:ext cx="2697496" cy="2635930"/>
            <a:chOff x="4992027" y="4015419"/>
            <a:chExt cx="2697496" cy="2635930"/>
          </a:xfrm>
        </p:grpSpPr>
        <p:grpSp>
          <p:nvGrpSpPr>
            <p:cNvPr id="27" name="Group 26">
              <a:extLst>
                <a:ext uri="{FF2B5EF4-FFF2-40B4-BE49-F238E27FC236}">
                  <a16:creationId xmlns:a16="http://schemas.microsoft.com/office/drawing/2014/main" id="{4768D90B-00F7-4CD0-88CD-603C625F0B2C}"/>
                </a:ext>
              </a:extLst>
            </p:cNvPr>
            <p:cNvGrpSpPr/>
            <p:nvPr/>
          </p:nvGrpSpPr>
          <p:grpSpPr>
            <a:xfrm>
              <a:off x="5186735" y="4323196"/>
              <a:ext cx="2123863" cy="2001187"/>
              <a:chOff x="5089161" y="3627620"/>
              <a:chExt cx="2123863" cy="2001187"/>
            </a:xfrm>
          </p:grpSpPr>
          <p:cxnSp>
            <p:nvCxnSpPr>
              <p:cNvPr id="20" name="Straight Arrow Connector 19">
                <a:extLst>
                  <a:ext uri="{FF2B5EF4-FFF2-40B4-BE49-F238E27FC236}">
                    <a16:creationId xmlns:a16="http://schemas.microsoft.com/office/drawing/2014/main" id="{75C73152-98E1-45ED-84BE-626A83E69514}"/>
                  </a:ext>
                </a:extLst>
              </p:cNvPr>
              <p:cNvCxnSpPr>
                <a:cxnSpLocks/>
              </p:cNvCxnSpPr>
              <p:nvPr/>
            </p:nvCxnSpPr>
            <p:spPr>
              <a:xfrm flipV="1">
                <a:off x="5703758" y="3627620"/>
                <a:ext cx="0" cy="139326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94C8B0C-59BC-4FDF-97EA-56DE1221C24F}"/>
                  </a:ext>
                </a:extLst>
              </p:cNvPr>
              <p:cNvCxnSpPr>
                <a:cxnSpLocks/>
              </p:cNvCxnSpPr>
              <p:nvPr/>
            </p:nvCxnSpPr>
            <p:spPr>
              <a:xfrm>
                <a:off x="5703758" y="5000083"/>
                <a:ext cx="1509266"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C1D332-BB1F-4144-B7A8-F01014D6C816}"/>
                  </a:ext>
                </a:extLst>
              </p:cNvPr>
              <p:cNvCxnSpPr>
                <a:cxnSpLocks/>
              </p:cNvCxnSpPr>
              <p:nvPr/>
            </p:nvCxnSpPr>
            <p:spPr>
              <a:xfrm flipH="1">
                <a:off x="5089161" y="5020887"/>
                <a:ext cx="614597" cy="60792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914EC328-FF73-4D42-BC90-8CE1D32D518F}"/>
                </a:ext>
              </a:extLst>
            </p:cNvPr>
            <p:cNvSpPr/>
            <p:nvPr/>
          </p:nvSpPr>
          <p:spPr>
            <a:xfrm>
              <a:off x="7325321" y="5562574"/>
              <a:ext cx="364202" cy="307777"/>
            </a:xfrm>
            <a:prstGeom prst="rect">
              <a:avLst/>
            </a:prstGeom>
          </p:spPr>
          <p:txBody>
            <a:bodyPr wrap="none">
              <a:spAutoFit/>
            </a:bodyPr>
            <a:lstStyle/>
            <a:p>
              <a:r>
                <a:rPr lang="en-US" sz="1400" b="1" dirty="0">
                  <a:latin typeface="Palatino Linotype" panose="02040502050505030304" pitchFamily="18" charset="0"/>
                </a:rPr>
                <a:t>x1</a:t>
              </a:r>
            </a:p>
          </p:txBody>
        </p:sp>
        <p:sp>
          <p:nvSpPr>
            <p:cNvPr id="29" name="Rectangle 28">
              <a:extLst>
                <a:ext uri="{FF2B5EF4-FFF2-40B4-BE49-F238E27FC236}">
                  <a16:creationId xmlns:a16="http://schemas.microsoft.com/office/drawing/2014/main" id="{6E3C3961-E4FD-4E34-8898-9F42D2519784}"/>
                </a:ext>
              </a:extLst>
            </p:cNvPr>
            <p:cNvSpPr/>
            <p:nvPr/>
          </p:nvSpPr>
          <p:spPr>
            <a:xfrm>
              <a:off x="5052088" y="6343572"/>
              <a:ext cx="364202" cy="307777"/>
            </a:xfrm>
            <a:prstGeom prst="rect">
              <a:avLst/>
            </a:prstGeom>
          </p:spPr>
          <p:txBody>
            <a:bodyPr wrap="none">
              <a:spAutoFit/>
            </a:bodyPr>
            <a:lstStyle/>
            <a:p>
              <a:r>
                <a:rPr lang="en-US" sz="1400" b="1" dirty="0">
                  <a:latin typeface="Palatino Linotype" panose="02040502050505030304" pitchFamily="18" charset="0"/>
                </a:rPr>
                <a:t>x2</a:t>
              </a:r>
            </a:p>
          </p:txBody>
        </p:sp>
        <p:sp>
          <p:nvSpPr>
            <p:cNvPr id="30" name="Rectangle 29">
              <a:extLst>
                <a:ext uri="{FF2B5EF4-FFF2-40B4-BE49-F238E27FC236}">
                  <a16:creationId xmlns:a16="http://schemas.microsoft.com/office/drawing/2014/main" id="{0500C0CB-D9EF-4D17-8738-7D827A2F710D}"/>
                </a:ext>
              </a:extLst>
            </p:cNvPr>
            <p:cNvSpPr/>
            <p:nvPr/>
          </p:nvSpPr>
          <p:spPr>
            <a:xfrm>
              <a:off x="5638024" y="4015419"/>
              <a:ext cx="364202" cy="307777"/>
            </a:xfrm>
            <a:prstGeom prst="rect">
              <a:avLst/>
            </a:prstGeom>
          </p:spPr>
          <p:txBody>
            <a:bodyPr wrap="none">
              <a:spAutoFit/>
            </a:bodyPr>
            <a:lstStyle/>
            <a:p>
              <a:r>
                <a:rPr lang="en-US" sz="1400" b="1" dirty="0">
                  <a:latin typeface="Palatino Linotype" panose="02040502050505030304" pitchFamily="18" charset="0"/>
                </a:rPr>
                <a:t>x3</a:t>
              </a:r>
            </a:p>
          </p:txBody>
        </p:sp>
        <p:sp>
          <p:nvSpPr>
            <p:cNvPr id="31" name="Oval 30">
              <a:extLst>
                <a:ext uri="{FF2B5EF4-FFF2-40B4-BE49-F238E27FC236}">
                  <a16:creationId xmlns:a16="http://schemas.microsoft.com/office/drawing/2014/main" id="{15367EAB-07A6-4633-924A-2667939F1EE2}"/>
                </a:ext>
              </a:extLst>
            </p:cNvPr>
            <p:cNvSpPr/>
            <p:nvPr/>
          </p:nvSpPr>
          <p:spPr>
            <a:xfrm>
              <a:off x="6265889" y="4946754"/>
              <a:ext cx="74129" cy="741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32" name="Oval 31">
              <a:extLst>
                <a:ext uri="{FF2B5EF4-FFF2-40B4-BE49-F238E27FC236}">
                  <a16:creationId xmlns:a16="http://schemas.microsoft.com/office/drawing/2014/main" id="{FAC321DB-01CD-4FF4-8287-DE3619101149}"/>
                </a:ext>
              </a:extLst>
            </p:cNvPr>
            <p:cNvSpPr/>
            <p:nvPr/>
          </p:nvSpPr>
          <p:spPr>
            <a:xfrm>
              <a:off x="6518901" y="5182568"/>
              <a:ext cx="74129" cy="741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33" name="Oval 32">
              <a:extLst>
                <a:ext uri="{FF2B5EF4-FFF2-40B4-BE49-F238E27FC236}">
                  <a16:creationId xmlns:a16="http://schemas.microsoft.com/office/drawing/2014/main" id="{3246FB80-3585-4EED-AFE7-50D6876299DC}"/>
                </a:ext>
              </a:extLst>
            </p:cNvPr>
            <p:cNvSpPr/>
            <p:nvPr/>
          </p:nvSpPr>
          <p:spPr>
            <a:xfrm>
              <a:off x="5903893" y="4841780"/>
              <a:ext cx="74129" cy="741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34" name="Oval 33">
              <a:extLst>
                <a:ext uri="{FF2B5EF4-FFF2-40B4-BE49-F238E27FC236}">
                  <a16:creationId xmlns:a16="http://schemas.microsoft.com/office/drawing/2014/main" id="{44A4EEFB-A340-42D1-8E16-13291C7FAD35}"/>
                </a:ext>
              </a:extLst>
            </p:cNvPr>
            <p:cNvSpPr/>
            <p:nvPr/>
          </p:nvSpPr>
          <p:spPr>
            <a:xfrm>
              <a:off x="6154712" y="5288618"/>
              <a:ext cx="74129" cy="741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35" name="Oval 34">
              <a:extLst>
                <a:ext uri="{FF2B5EF4-FFF2-40B4-BE49-F238E27FC236}">
                  <a16:creationId xmlns:a16="http://schemas.microsoft.com/office/drawing/2014/main" id="{CB4A430C-EF2E-4AF2-B2B1-3F827542DCAD}"/>
                </a:ext>
              </a:extLst>
            </p:cNvPr>
            <p:cNvSpPr/>
            <p:nvPr/>
          </p:nvSpPr>
          <p:spPr>
            <a:xfrm>
              <a:off x="5661707" y="5276538"/>
              <a:ext cx="74129" cy="741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36" name="Oval 35">
              <a:extLst>
                <a:ext uri="{FF2B5EF4-FFF2-40B4-BE49-F238E27FC236}">
                  <a16:creationId xmlns:a16="http://schemas.microsoft.com/office/drawing/2014/main" id="{85944D83-FD9C-4E5B-A7E5-8BEA9B7B0EC2}"/>
                </a:ext>
              </a:extLst>
            </p:cNvPr>
            <p:cNvSpPr/>
            <p:nvPr/>
          </p:nvSpPr>
          <p:spPr>
            <a:xfrm>
              <a:off x="6029367" y="5088749"/>
              <a:ext cx="74129" cy="741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37" name="Oval 36">
              <a:extLst>
                <a:ext uri="{FF2B5EF4-FFF2-40B4-BE49-F238E27FC236}">
                  <a16:creationId xmlns:a16="http://schemas.microsoft.com/office/drawing/2014/main" id="{44CDA204-82C1-46ED-B444-584344D05C76}"/>
                </a:ext>
              </a:extLst>
            </p:cNvPr>
            <p:cNvSpPr/>
            <p:nvPr/>
          </p:nvSpPr>
          <p:spPr>
            <a:xfrm>
              <a:off x="4992027" y="5354304"/>
              <a:ext cx="74129" cy="741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38" name="Oval 37">
              <a:extLst>
                <a:ext uri="{FF2B5EF4-FFF2-40B4-BE49-F238E27FC236}">
                  <a16:creationId xmlns:a16="http://schemas.microsoft.com/office/drawing/2014/main" id="{A3D984EF-FD30-423B-89F8-8E240D24F293}"/>
                </a:ext>
              </a:extLst>
            </p:cNvPr>
            <p:cNvSpPr/>
            <p:nvPr/>
          </p:nvSpPr>
          <p:spPr>
            <a:xfrm>
              <a:off x="5896595" y="5271776"/>
              <a:ext cx="74129" cy="741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39" name="Oval 38">
              <a:extLst>
                <a:ext uri="{FF2B5EF4-FFF2-40B4-BE49-F238E27FC236}">
                  <a16:creationId xmlns:a16="http://schemas.microsoft.com/office/drawing/2014/main" id="{4B96492C-F195-4FCF-956A-1E43629A90D0}"/>
                </a:ext>
              </a:extLst>
            </p:cNvPr>
            <p:cNvSpPr/>
            <p:nvPr/>
          </p:nvSpPr>
          <p:spPr>
            <a:xfrm>
              <a:off x="5197684" y="5135692"/>
              <a:ext cx="74129" cy="741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40" name="Oval 39">
              <a:extLst>
                <a:ext uri="{FF2B5EF4-FFF2-40B4-BE49-F238E27FC236}">
                  <a16:creationId xmlns:a16="http://schemas.microsoft.com/office/drawing/2014/main" id="{F5969C59-826E-4BB5-908D-10238F41AC31}"/>
                </a:ext>
              </a:extLst>
            </p:cNvPr>
            <p:cNvSpPr/>
            <p:nvPr/>
          </p:nvSpPr>
          <p:spPr>
            <a:xfrm>
              <a:off x="5367980" y="5333616"/>
              <a:ext cx="74129" cy="741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41" name="Oval 40">
              <a:extLst>
                <a:ext uri="{FF2B5EF4-FFF2-40B4-BE49-F238E27FC236}">
                  <a16:creationId xmlns:a16="http://schemas.microsoft.com/office/drawing/2014/main" id="{5CBA64A7-A1F1-4CE8-95CE-7F9F31E236BA}"/>
                </a:ext>
              </a:extLst>
            </p:cNvPr>
            <p:cNvSpPr/>
            <p:nvPr/>
          </p:nvSpPr>
          <p:spPr>
            <a:xfrm>
              <a:off x="5618092" y="4962882"/>
              <a:ext cx="74129" cy="741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42" name="Oval 41">
              <a:extLst>
                <a:ext uri="{FF2B5EF4-FFF2-40B4-BE49-F238E27FC236}">
                  <a16:creationId xmlns:a16="http://schemas.microsoft.com/office/drawing/2014/main" id="{69A4486A-A573-49A8-B6F0-667216E43A82}"/>
                </a:ext>
              </a:extLst>
            </p:cNvPr>
            <p:cNvSpPr/>
            <p:nvPr/>
          </p:nvSpPr>
          <p:spPr>
            <a:xfrm>
              <a:off x="5955238" y="5507572"/>
              <a:ext cx="74129" cy="741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43" name="Oval 42">
              <a:extLst>
                <a:ext uri="{FF2B5EF4-FFF2-40B4-BE49-F238E27FC236}">
                  <a16:creationId xmlns:a16="http://schemas.microsoft.com/office/drawing/2014/main" id="{0B0349C6-C295-48F3-BD6E-380014C45683}"/>
                </a:ext>
              </a:extLst>
            </p:cNvPr>
            <p:cNvSpPr/>
            <p:nvPr/>
          </p:nvSpPr>
          <p:spPr>
            <a:xfrm>
              <a:off x="6874240" y="5037011"/>
              <a:ext cx="74129" cy="741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44" name="Oval 43">
              <a:extLst>
                <a:ext uri="{FF2B5EF4-FFF2-40B4-BE49-F238E27FC236}">
                  <a16:creationId xmlns:a16="http://schemas.microsoft.com/office/drawing/2014/main" id="{7B4FB39A-9ABA-47C7-98CA-CE2E6DD129E9}"/>
                </a:ext>
              </a:extLst>
            </p:cNvPr>
            <p:cNvSpPr/>
            <p:nvPr/>
          </p:nvSpPr>
          <p:spPr>
            <a:xfrm>
              <a:off x="6595383" y="4945701"/>
              <a:ext cx="74129" cy="7412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grpSp>
      <p:sp>
        <p:nvSpPr>
          <p:cNvPr id="46" name="Arrow: Down 45">
            <a:extLst>
              <a:ext uri="{FF2B5EF4-FFF2-40B4-BE49-F238E27FC236}">
                <a16:creationId xmlns:a16="http://schemas.microsoft.com/office/drawing/2014/main" id="{6862E468-EF7E-424C-A7EE-C606DEBA7EA8}"/>
              </a:ext>
            </a:extLst>
          </p:cNvPr>
          <p:cNvSpPr/>
          <p:nvPr/>
        </p:nvSpPr>
        <p:spPr>
          <a:xfrm rot="19606711">
            <a:off x="8099096" y="4112877"/>
            <a:ext cx="584616" cy="374754"/>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47" name="Rectangle 46">
            <a:extLst>
              <a:ext uri="{FF2B5EF4-FFF2-40B4-BE49-F238E27FC236}">
                <a16:creationId xmlns:a16="http://schemas.microsoft.com/office/drawing/2014/main" id="{6B4183AA-9385-4581-96FD-DE914AAD9C93}"/>
              </a:ext>
            </a:extLst>
          </p:cNvPr>
          <p:cNvSpPr/>
          <p:nvPr/>
        </p:nvSpPr>
        <p:spPr>
          <a:xfrm>
            <a:off x="9147332" y="3395240"/>
            <a:ext cx="1909497" cy="369332"/>
          </a:xfrm>
          <a:prstGeom prst="rect">
            <a:avLst/>
          </a:prstGeom>
        </p:spPr>
        <p:txBody>
          <a:bodyPr wrap="none">
            <a:spAutoFit/>
          </a:bodyPr>
          <a:lstStyle/>
          <a:p>
            <a:r>
              <a:rPr lang="en-US" b="1" dirty="0">
                <a:latin typeface="Palatino Linotype" panose="02040502050505030304" pitchFamily="18" charset="0"/>
              </a:rPr>
              <a:t>new coordinates</a:t>
            </a:r>
          </a:p>
        </p:txBody>
      </p:sp>
      <p:sp>
        <p:nvSpPr>
          <p:cNvPr id="48" name="Rectangle 47">
            <a:extLst>
              <a:ext uri="{FF2B5EF4-FFF2-40B4-BE49-F238E27FC236}">
                <a16:creationId xmlns:a16="http://schemas.microsoft.com/office/drawing/2014/main" id="{02D8128A-D555-47A5-A23B-344A7D310C15}"/>
              </a:ext>
            </a:extLst>
          </p:cNvPr>
          <p:cNvSpPr/>
          <p:nvPr/>
        </p:nvSpPr>
        <p:spPr>
          <a:xfrm>
            <a:off x="6474864" y="5678761"/>
            <a:ext cx="2428871" cy="646331"/>
          </a:xfrm>
          <a:prstGeom prst="rect">
            <a:avLst/>
          </a:prstGeom>
        </p:spPr>
        <p:txBody>
          <a:bodyPr wrap="none">
            <a:spAutoFit/>
          </a:bodyPr>
          <a:lstStyle/>
          <a:p>
            <a:pPr algn="ctr"/>
            <a:r>
              <a:rPr lang="en-US" dirty="0">
                <a:solidFill>
                  <a:schemeClr val="accent5">
                    <a:lumMod val="75000"/>
                  </a:schemeClr>
                </a:solidFill>
                <a:latin typeface="Palatino Linotype" panose="02040502050505030304" pitchFamily="18" charset="0"/>
              </a:rPr>
              <a:t>account for</a:t>
            </a:r>
            <a:r>
              <a:rPr lang="en-US" dirty="0">
                <a:solidFill>
                  <a:srgbClr val="C00000"/>
                </a:solidFill>
                <a:latin typeface="Palatino Linotype" panose="02040502050505030304" pitchFamily="18" charset="0"/>
              </a:rPr>
              <a:t> </a:t>
            </a:r>
            <a:r>
              <a:rPr lang="en-US" b="1" dirty="0">
                <a:solidFill>
                  <a:srgbClr val="C00000"/>
                </a:solidFill>
                <a:latin typeface="Palatino Linotype" panose="02040502050505030304" pitchFamily="18" charset="0"/>
              </a:rPr>
              <a:t>variance</a:t>
            </a:r>
          </a:p>
          <a:p>
            <a:r>
              <a:rPr lang="en-US" dirty="0">
                <a:solidFill>
                  <a:schemeClr val="accent5">
                    <a:lumMod val="75000"/>
                  </a:schemeClr>
                </a:solidFill>
                <a:latin typeface="Palatino Linotype" panose="02040502050505030304" pitchFamily="18" charset="0"/>
              </a:rPr>
              <a:t>as much as possible</a:t>
            </a:r>
          </a:p>
        </p:txBody>
      </p:sp>
      <mc:AlternateContent xmlns:mc="http://schemas.openxmlformats.org/markup-compatibility/2006" xmlns:pslz="http://schemas.microsoft.com/office/powerpoint/2016/slidezoom">
        <mc:Choice Requires="pslz">
          <p:graphicFrame>
            <p:nvGraphicFramePr>
              <p:cNvPr id="50" name="Slide Zoom 49">
                <a:extLst>
                  <a:ext uri="{FF2B5EF4-FFF2-40B4-BE49-F238E27FC236}">
                    <a16:creationId xmlns:a16="http://schemas.microsoft.com/office/drawing/2014/main" id="{AC161E98-B310-452E-AE52-003963F9CAA8}"/>
                  </a:ext>
                </a:extLst>
              </p:cNvPr>
              <p:cNvGraphicFramePr>
                <a:graphicFrameLocks noChangeAspect="1"/>
              </p:cNvGraphicFramePr>
              <p:nvPr>
                <p:extLst>
                  <p:ext uri="{D42A27DB-BD31-4B8C-83A1-F6EECF244321}">
                    <p14:modId xmlns:p14="http://schemas.microsoft.com/office/powerpoint/2010/main" val="1952789936"/>
                  </p:ext>
                </p:extLst>
              </p:nvPr>
            </p:nvGraphicFramePr>
            <p:xfrm>
              <a:off x="7496718" y="3429000"/>
              <a:ext cx="81278" cy="45719"/>
            </p:xfrm>
            <a:graphic>
              <a:graphicData uri="http://schemas.microsoft.com/office/powerpoint/2016/slidezoom">
                <pslz:sldZm>
                  <pslz:sldZmObj sldId="302" cId="1501215398">
                    <pslz:zmPr id="{F0B5226B-57C1-4D8D-BC4B-5B6BC02AC9C1}" returnToParent="0" transitionDur="1000">
                      <p166:blipFill xmlns:p166="http://schemas.microsoft.com/office/powerpoint/2016/6/main">
                        <a:blip r:embed="rId3"/>
                        <a:stretch>
                          <a:fillRect/>
                        </a:stretch>
                      </p166:blipFill>
                      <p166:spPr xmlns:p166="http://schemas.microsoft.com/office/powerpoint/2016/6/main">
                        <a:xfrm>
                          <a:off x="0" y="0"/>
                          <a:ext cx="81278" cy="45719"/>
                        </a:xfrm>
                        <a:prstGeom prst="rect">
                          <a:avLst/>
                        </a:prstGeom>
                        <a:ln w="3175">
                          <a:solidFill>
                            <a:prstClr val="ltGray"/>
                          </a:solidFill>
                        </a:ln>
                      </p166:spPr>
                    </pslz:zmPr>
                  </pslz:sldZmObj>
                </pslz:sldZm>
              </a:graphicData>
            </a:graphic>
          </p:graphicFrame>
        </mc:Choice>
        <mc:Fallback xmlns="">
          <p:pic>
            <p:nvPicPr>
              <p:cNvPr id="50" name="Slide Zoom 49">
                <a:hlinkClick r:id="rId4" action="ppaction://hlinksldjump"/>
                <a:extLst>
                  <a:ext uri="{FF2B5EF4-FFF2-40B4-BE49-F238E27FC236}">
                    <a16:creationId xmlns:a16="http://schemas.microsoft.com/office/drawing/2014/main" id="{AC161E98-B310-452E-AE52-003963F9CAA8}"/>
                  </a:ext>
                </a:extLst>
              </p:cNvPr>
              <p:cNvPicPr>
                <a:picLocks noGrp="1" noRot="1" noChangeAspect="1" noMove="1" noResize="1" noEditPoints="1" noAdjustHandles="1" noChangeArrowheads="1" noChangeShapeType="1"/>
              </p:cNvPicPr>
              <p:nvPr/>
            </p:nvPicPr>
            <p:blipFill>
              <a:blip r:embed="rId5"/>
              <a:stretch>
                <a:fillRect/>
              </a:stretch>
            </p:blipFill>
            <p:spPr>
              <a:xfrm>
                <a:off x="7496718" y="3429000"/>
                <a:ext cx="81278" cy="45719"/>
              </a:xfrm>
              <a:prstGeom prst="rect">
                <a:avLst/>
              </a:prstGeom>
              <a:ln w="3175">
                <a:solidFill>
                  <a:prstClr val="ltGray"/>
                </a:solidFill>
              </a:ln>
            </p:spPr>
          </p:pic>
        </mc:Fallback>
      </mc:AlternateContent>
    </p:spTree>
    <p:extLst>
      <p:ext uri="{BB962C8B-B14F-4D97-AF65-F5344CB8AC3E}">
        <p14:creationId xmlns:p14="http://schemas.microsoft.com/office/powerpoint/2010/main" val="3012178447"/>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2" name="Title 1">
            <a:extLst>
              <a:ext uri="{FF2B5EF4-FFF2-40B4-BE49-F238E27FC236}">
                <a16:creationId xmlns:a16="http://schemas.microsoft.com/office/drawing/2014/main" id="{7E637513-B837-4591-B30A-25D1D1E7AA1E}"/>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b="1" dirty="0">
                <a:solidFill>
                  <a:schemeClr val="bg1"/>
                </a:solidFill>
              </a:rPr>
              <a:t>PCA</a:t>
            </a:r>
          </a:p>
        </p:txBody>
      </p:sp>
      <p:sp>
        <p:nvSpPr>
          <p:cNvPr id="5" name="Content Placeholder 4">
            <a:extLst>
              <a:ext uri="{FF2B5EF4-FFF2-40B4-BE49-F238E27FC236}">
                <a16:creationId xmlns:a16="http://schemas.microsoft.com/office/drawing/2014/main" id="{6D9FA0A9-CC04-4B0B-AC46-45088EDBC74A}"/>
              </a:ext>
            </a:extLst>
          </p:cNvPr>
          <p:cNvSpPr>
            <a:spLocks noGrp="1"/>
          </p:cNvSpPr>
          <p:nvPr>
            <p:ph idx="1"/>
          </p:nvPr>
        </p:nvSpPr>
        <p:spPr>
          <a:xfrm>
            <a:off x="403067" y="2641024"/>
            <a:ext cx="4010828" cy="2382843"/>
          </a:xfrm>
        </p:spPr>
        <p:txBody>
          <a:bodyPr>
            <a:normAutofit/>
          </a:bodyPr>
          <a:lstStyle/>
          <a:p>
            <a:pPr marL="0" indent="0">
              <a:buNone/>
            </a:pPr>
            <a:r>
              <a:rPr lang="en-US" sz="2000" b="1" dirty="0">
                <a:solidFill>
                  <a:schemeClr val="bg1"/>
                </a:solidFill>
              </a:rPr>
              <a:t>Principle Component Analysis</a:t>
            </a:r>
          </a:p>
          <a:p>
            <a:r>
              <a:rPr lang="en-US" sz="2000" dirty="0">
                <a:solidFill>
                  <a:schemeClr val="bg1">
                    <a:lumMod val="65000"/>
                  </a:schemeClr>
                </a:solidFill>
              </a:rPr>
              <a:t>Basic idea</a:t>
            </a:r>
          </a:p>
          <a:p>
            <a:r>
              <a:rPr lang="en-US" sz="2000" dirty="0">
                <a:solidFill>
                  <a:schemeClr val="bg1"/>
                </a:solidFill>
              </a:rPr>
              <a:t>Algorithm</a:t>
            </a:r>
          </a:p>
        </p:txBody>
      </p:sp>
      <p:sp>
        <p:nvSpPr>
          <p:cNvPr id="3" name="Slide Number Placeholder 2">
            <a:extLst>
              <a:ext uri="{FF2B5EF4-FFF2-40B4-BE49-F238E27FC236}">
                <a16:creationId xmlns:a16="http://schemas.microsoft.com/office/drawing/2014/main" id="{DDE676A3-89C8-490D-BC83-AAF22BDD2CC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62541-BF24-47AD-8649-6920442084F4}" type="slidenum">
              <a:rPr kumimoji="0" lang="en-US" sz="1200" b="0" i="0" u="none" strike="noStrike" kern="1200" cap="none" spc="0" normalizeH="0" baseline="0" noProof="0" smtClean="0">
                <a:ln>
                  <a:noFill/>
                </a:ln>
                <a:solidFill>
                  <a:prstClr val="black">
                    <a:tint val="75000"/>
                  </a:prstClr>
                </a:solidFill>
                <a:effectLst/>
                <a:uLnTx/>
                <a:uFillTx/>
                <a:latin typeface="Palatino Linotype" panose="0204050205050503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tint val="75000"/>
                </a:prstClr>
              </a:solidFill>
              <a:effectLst/>
              <a:uLnTx/>
              <a:uFillTx/>
              <a:latin typeface="Palatino Linotype" panose="02040502050505030304" pitchFamily="18" charset="0"/>
              <a:ea typeface="+mn-ea"/>
              <a:cs typeface="+mn-cs"/>
            </a:endParaRPr>
          </a:p>
        </p:txBody>
      </p:sp>
      <p:sp>
        <p:nvSpPr>
          <p:cNvPr id="14" name="Rectangle 13">
            <a:extLst>
              <a:ext uri="{FF2B5EF4-FFF2-40B4-BE49-F238E27FC236}">
                <a16:creationId xmlns:a16="http://schemas.microsoft.com/office/drawing/2014/main" id="{1EF8D977-1858-4FC0-A96E-48074298D163}"/>
              </a:ext>
            </a:extLst>
          </p:cNvPr>
          <p:cNvSpPr/>
          <p:nvPr/>
        </p:nvSpPr>
        <p:spPr>
          <a:xfrm>
            <a:off x="5397928" y="274135"/>
            <a:ext cx="181972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Original matrix</a:t>
            </a:r>
            <a:endParaRPr kumimoji="0" lang="en-US" sz="18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endParaRPr>
          </a:p>
        </p:txBody>
      </p:sp>
      <p:sp>
        <p:nvSpPr>
          <p:cNvPr id="15" name="Arrow: Down 14">
            <a:extLst>
              <a:ext uri="{FF2B5EF4-FFF2-40B4-BE49-F238E27FC236}">
                <a16:creationId xmlns:a16="http://schemas.microsoft.com/office/drawing/2014/main" id="{0E6C105D-C821-44E8-947B-BDAF1BE03D79}"/>
              </a:ext>
            </a:extLst>
          </p:cNvPr>
          <p:cNvSpPr/>
          <p:nvPr/>
        </p:nvSpPr>
        <p:spPr>
          <a:xfrm>
            <a:off x="6100321" y="2569654"/>
            <a:ext cx="584616" cy="374754"/>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49" name="Rectangle 48">
            <a:extLst>
              <a:ext uri="{FF2B5EF4-FFF2-40B4-BE49-F238E27FC236}">
                <a16:creationId xmlns:a16="http://schemas.microsoft.com/office/drawing/2014/main" id="{17E45089-3491-4D24-987D-9767CD57E4B6}"/>
              </a:ext>
            </a:extLst>
          </p:cNvPr>
          <p:cNvSpPr/>
          <p:nvPr/>
        </p:nvSpPr>
        <p:spPr>
          <a:xfrm>
            <a:off x="5219195" y="3050515"/>
            <a:ext cx="238398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Covariance matrix: </a:t>
            </a:r>
            <a:r>
              <a:rPr kumimoji="0" lang="en-US" sz="1800" b="1" i="0" u="none" strike="noStrike" kern="1200" cap="none" spc="0" normalizeH="0" baseline="0" noProof="0" dirty="0">
                <a:ln>
                  <a:noFill/>
                </a:ln>
                <a:solidFill>
                  <a:schemeClr val="accent4">
                    <a:lumMod val="75000"/>
                  </a:schemeClr>
                </a:solidFill>
                <a:effectLst/>
                <a:uLnTx/>
                <a:uFillTx/>
                <a:latin typeface="Palatino Linotype" panose="02040502050505030304" pitchFamily="18" charset="0"/>
                <a:ea typeface="+mn-ea"/>
                <a:cs typeface="+mn-cs"/>
              </a:rPr>
              <a:t>C</a:t>
            </a:r>
          </a:p>
        </p:txBody>
      </p:sp>
      <p:sp>
        <p:nvSpPr>
          <p:cNvPr id="50" name="Rectangle 49">
            <a:extLst>
              <a:ext uri="{FF2B5EF4-FFF2-40B4-BE49-F238E27FC236}">
                <a16:creationId xmlns:a16="http://schemas.microsoft.com/office/drawing/2014/main" id="{DBC8CF6F-8DEB-4F6A-B288-9E5B803A96DB}"/>
              </a:ext>
            </a:extLst>
          </p:cNvPr>
          <p:cNvSpPr/>
          <p:nvPr/>
        </p:nvSpPr>
        <p:spPr>
          <a:xfrm>
            <a:off x="5016725" y="4053019"/>
            <a:ext cx="2382383"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Eigenvalues of C: </a:t>
            </a:r>
            <a:r>
              <a:rPr kumimoji="0" lang="en-US" sz="1800" b="1" i="0" u="none" strike="noStrike" kern="1200" cap="none" spc="0" normalizeH="0" baseline="0" noProof="0" dirty="0">
                <a:ln>
                  <a:noFill/>
                </a:ln>
                <a:solidFill>
                  <a:schemeClr val="accent4">
                    <a:lumMod val="75000"/>
                  </a:schemeClr>
                </a:solidFill>
                <a:effectLst/>
                <a:uLnTx/>
                <a:uFillTx/>
                <a:latin typeface="Palatino Linotype" panose="02040502050505030304" pitchFamily="18" charset="0"/>
                <a:ea typeface="+mn-ea"/>
                <a:cs typeface="+mn-cs"/>
              </a:rPr>
              <a:t>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Palatino Linotype" panose="02040502050505030304" pitchFamily="18" charset="0"/>
              </a:rPr>
              <a:t>Eigenvectors of C: </a:t>
            </a:r>
            <a:r>
              <a:rPr lang="en-US" b="1" dirty="0">
                <a:solidFill>
                  <a:schemeClr val="accent4">
                    <a:lumMod val="75000"/>
                  </a:schemeClr>
                </a:solidFill>
                <a:latin typeface="Palatino Linotype" panose="02040502050505030304" pitchFamily="18" charset="0"/>
              </a:rPr>
              <a:t>V</a:t>
            </a:r>
            <a:r>
              <a:rPr kumimoji="0" lang="en-US" sz="18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a:t>
            </a:r>
          </a:p>
        </p:txBody>
      </p:sp>
      <p:sp>
        <p:nvSpPr>
          <p:cNvPr id="51" name="Rectangle 50">
            <a:extLst>
              <a:ext uri="{FF2B5EF4-FFF2-40B4-BE49-F238E27FC236}">
                <a16:creationId xmlns:a16="http://schemas.microsoft.com/office/drawing/2014/main" id="{8DFC07C9-8943-4FEC-88DC-DA3D21848A1D}"/>
              </a:ext>
            </a:extLst>
          </p:cNvPr>
          <p:cNvSpPr/>
          <p:nvPr/>
        </p:nvSpPr>
        <p:spPr>
          <a:xfrm>
            <a:off x="5635765" y="5236906"/>
            <a:ext cx="119135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New data</a:t>
            </a:r>
            <a:endParaRPr kumimoji="0" lang="en-US" sz="1800" b="1" i="0" u="none" strike="noStrike" kern="1200" cap="none" spc="0" normalizeH="0" baseline="0" noProof="0" dirty="0">
              <a:ln>
                <a:noFill/>
              </a:ln>
              <a:solidFill>
                <a:schemeClr val="accent4">
                  <a:lumMod val="75000"/>
                </a:schemeClr>
              </a:solidFill>
              <a:effectLst/>
              <a:uLnTx/>
              <a:uFillTx/>
              <a:latin typeface="Palatino Linotype" panose="02040502050505030304" pitchFamily="18" charset="0"/>
            </a:endParaRPr>
          </a:p>
        </p:txBody>
      </p:sp>
      <p:sp>
        <p:nvSpPr>
          <p:cNvPr id="52" name="Arrow: Down 51">
            <a:extLst>
              <a:ext uri="{FF2B5EF4-FFF2-40B4-BE49-F238E27FC236}">
                <a16:creationId xmlns:a16="http://schemas.microsoft.com/office/drawing/2014/main" id="{5B0456C0-5A5E-420B-8958-1154FFD59D58}"/>
              </a:ext>
            </a:extLst>
          </p:cNvPr>
          <p:cNvSpPr/>
          <p:nvPr/>
        </p:nvSpPr>
        <p:spPr>
          <a:xfrm>
            <a:off x="6102154" y="3565725"/>
            <a:ext cx="584616" cy="374754"/>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grpSp>
        <p:nvGrpSpPr>
          <p:cNvPr id="13" name="Group 12">
            <a:extLst>
              <a:ext uri="{FF2B5EF4-FFF2-40B4-BE49-F238E27FC236}">
                <a16:creationId xmlns:a16="http://schemas.microsoft.com/office/drawing/2014/main" id="{E15B3437-B161-4E57-8AB4-3799C15232FD}"/>
              </a:ext>
            </a:extLst>
          </p:cNvPr>
          <p:cNvGrpSpPr/>
          <p:nvPr/>
        </p:nvGrpSpPr>
        <p:grpSpPr>
          <a:xfrm>
            <a:off x="5351669" y="763595"/>
            <a:ext cx="1941309" cy="1620193"/>
            <a:chOff x="5129922" y="747210"/>
            <a:chExt cx="1941309" cy="1620193"/>
          </a:xfrm>
        </p:grpSpPr>
        <p:sp>
          <p:nvSpPr>
            <p:cNvPr id="6" name="Left Bracket 5">
              <a:extLst>
                <a:ext uri="{FF2B5EF4-FFF2-40B4-BE49-F238E27FC236}">
                  <a16:creationId xmlns:a16="http://schemas.microsoft.com/office/drawing/2014/main" id="{2163EDDE-1917-4471-9947-647A040C0FB5}"/>
                </a:ext>
              </a:extLst>
            </p:cNvPr>
            <p:cNvSpPr/>
            <p:nvPr/>
          </p:nvSpPr>
          <p:spPr>
            <a:xfrm>
              <a:off x="5129922" y="759030"/>
              <a:ext cx="220879" cy="1608373"/>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Palatino Linotype" panose="02040502050505030304" pitchFamily="18" charset="0"/>
              </a:endParaRPr>
            </a:p>
          </p:txBody>
        </p:sp>
        <p:sp>
          <p:nvSpPr>
            <p:cNvPr id="53" name="Left Bracket 52">
              <a:extLst>
                <a:ext uri="{FF2B5EF4-FFF2-40B4-BE49-F238E27FC236}">
                  <a16:creationId xmlns:a16="http://schemas.microsoft.com/office/drawing/2014/main" id="{55D921C2-7636-4395-A96F-084A4FBAD804}"/>
                </a:ext>
              </a:extLst>
            </p:cNvPr>
            <p:cNvSpPr/>
            <p:nvPr/>
          </p:nvSpPr>
          <p:spPr>
            <a:xfrm flipH="1">
              <a:off x="6850352" y="747210"/>
              <a:ext cx="220879" cy="1608373"/>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Palatino Linotype" panose="02040502050505030304" pitchFamily="18" charset="0"/>
              </a:endParaRPr>
            </a:p>
          </p:txBody>
        </p:sp>
        <p:grpSp>
          <p:nvGrpSpPr>
            <p:cNvPr id="11" name="Group 10">
              <a:extLst>
                <a:ext uri="{FF2B5EF4-FFF2-40B4-BE49-F238E27FC236}">
                  <a16:creationId xmlns:a16="http://schemas.microsoft.com/office/drawing/2014/main" id="{C5278AC6-6CE2-42BF-B8D6-2B0893C137E7}"/>
                </a:ext>
              </a:extLst>
            </p:cNvPr>
            <p:cNvGrpSpPr/>
            <p:nvPr/>
          </p:nvGrpSpPr>
          <p:grpSpPr>
            <a:xfrm>
              <a:off x="5288614" y="857509"/>
              <a:ext cx="513282" cy="1382420"/>
              <a:chOff x="5288614" y="850384"/>
              <a:chExt cx="513282" cy="1382420"/>
            </a:xfrm>
          </p:grpSpPr>
          <p:sp>
            <p:nvSpPr>
              <p:cNvPr id="8" name="Rectangle 7">
                <a:extLst>
                  <a:ext uri="{FF2B5EF4-FFF2-40B4-BE49-F238E27FC236}">
                    <a16:creationId xmlns:a16="http://schemas.microsoft.com/office/drawing/2014/main" id="{1C856F17-4123-4576-A6FF-BB54B4E4DE62}"/>
                  </a:ext>
                </a:extLst>
              </p:cNvPr>
              <p:cNvSpPr/>
              <p:nvPr/>
            </p:nvSpPr>
            <p:spPr>
              <a:xfrm>
                <a:off x="5315962" y="850384"/>
                <a:ext cx="458587" cy="369332"/>
              </a:xfrm>
              <a:prstGeom prst="rect">
                <a:avLst/>
              </a:prstGeom>
            </p:spPr>
            <p:txBody>
              <a:bodyPr wrap="none">
                <a:spAutoFit/>
              </a:bodyPr>
              <a:lstStyle/>
              <a:p>
                <a:r>
                  <a:rPr lang="en-US" altLang="zh-CN" dirty="0">
                    <a:solidFill>
                      <a:srgbClr val="595959"/>
                    </a:solidFill>
                    <a:latin typeface="Palatino Linotype" panose="02040502050505030304" pitchFamily="18" charset="0"/>
                  </a:rPr>
                  <a:t>x</a:t>
                </a:r>
                <a:r>
                  <a:rPr lang="en-US" altLang="zh-CN" baseline="-25000" dirty="0">
                    <a:solidFill>
                      <a:srgbClr val="595959"/>
                    </a:solidFill>
                    <a:latin typeface="Palatino Linotype" panose="02040502050505030304" pitchFamily="18" charset="0"/>
                  </a:rPr>
                  <a:t>11</a:t>
                </a:r>
                <a:endParaRPr lang="en-US" dirty="0">
                  <a:latin typeface="Palatino Linotype" panose="02040502050505030304" pitchFamily="18" charset="0"/>
                </a:endParaRPr>
              </a:p>
            </p:txBody>
          </p:sp>
          <p:sp>
            <p:nvSpPr>
              <p:cNvPr id="54" name="Rectangle 53">
                <a:extLst>
                  <a:ext uri="{FF2B5EF4-FFF2-40B4-BE49-F238E27FC236}">
                    <a16:creationId xmlns:a16="http://schemas.microsoft.com/office/drawing/2014/main" id="{1C4B9E8F-E26F-4830-846B-C0DBC66059E4}"/>
                  </a:ext>
                </a:extLst>
              </p:cNvPr>
              <p:cNvSpPr/>
              <p:nvPr/>
            </p:nvSpPr>
            <p:spPr>
              <a:xfrm>
                <a:off x="5337506" y="1356928"/>
                <a:ext cx="415498" cy="369332"/>
              </a:xfrm>
              <a:prstGeom prst="rect">
                <a:avLst/>
              </a:prstGeom>
            </p:spPr>
            <p:txBody>
              <a:bodyPr wrap="none">
                <a:spAutoFit/>
              </a:bodyPr>
              <a:lstStyle/>
              <a:p>
                <a:r>
                  <a:rPr lang="en-US" altLang="zh-CN" dirty="0">
                    <a:solidFill>
                      <a:srgbClr val="595959"/>
                    </a:solidFill>
                    <a:latin typeface="Palatino Linotype" panose="02040502050505030304" pitchFamily="18" charset="0"/>
                  </a:rPr>
                  <a:t>…</a:t>
                </a:r>
                <a:endParaRPr lang="en-US" dirty="0">
                  <a:latin typeface="Palatino Linotype" panose="02040502050505030304" pitchFamily="18" charset="0"/>
                </a:endParaRPr>
              </a:p>
            </p:txBody>
          </p:sp>
          <p:sp>
            <p:nvSpPr>
              <p:cNvPr id="55" name="Rectangle 54">
                <a:extLst>
                  <a:ext uri="{FF2B5EF4-FFF2-40B4-BE49-F238E27FC236}">
                    <a16:creationId xmlns:a16="http://schemas.microsoft.com/office/drawing/2014/main" id="{DE1545FB-88A2-4829-9622-013EA7B82BE8}"/>
                  </a:ext>
                </a:extLst>
              </p:cNvPr>
              <p:cNvSpPr/>
              <p:nvPr/>
            </p:nvSpPr>
            <p:spPr>
              <a:xfrm>
                <a:off x="5288614" y="1863472"/>
                <a:ext cx="513282" cy="369332"/>
              </a:xfrm>
              <a:prstGeom prst="rect">
                <a:avLst/>
              </a:prstGeom>
            </p:spPr>
            <p:txBody>
              <a:bodyPr wrap="none">
                <a:spAutoFit/>
              </a:bodyPr>
              <a:lstStyle/>
              <a:p>
                <a:r>
                  <a:rPr lang="en-US" altLang="zh-CN" dirty="0">
                    <a:solidFill>
                      <a:srgbClr val="595959"/>
                    </a:solidFill>
                    <a:latin typeface="Palatino Linotype" panose="02040502050505030304" pitchFamily="18" charset="0"/>
                  </a:rPr>
                  <a:t>x</a:t>
                </a:r>
                <a:r>
                  <a:rPr lang="en-US" altLang="zh-CN" baseline="-25000" dirty="0">
                    <a:solidFill>
                      <a:srgbClr val="595959"/>
                    </a:solidFill>
                    <a:latin typeface="Palatino Linotype" panose="02040502050505030304" pitchFamily="18" charset="0"/>
                  </a:rPr>
                  <a:t>m1</a:t>
                </a:r>
                <a:endParaRPr lang="en-US" dirty="0">
                  <a:latin typeface="Palatino Linotype" panose="02040502050505030304" pitchFamily="18" charset="0"/>
                </a:endParaRPr>
              </a:p>
            </p:txBody>
          </p:sp>
        </p:grpSp>
        <p:grpSp>
          <p:nvGrpSpPr>
            <p:cNvPr id="9" name="Group 8">
              <a:extLst>
                <a:ext uri="{FF2B5EF4-FFF2-40B4-BE49-F238E27FC236}">
                  <a16:creationId xmlns:a16="http://schemas.microsoft.com/office/drawing/2014/main" id="{99898782-F4BB-4F7A-BFE6-F6F3ECE2363F}"/>
                </a:ext>
              </a:extLst>
            </p:cNvPr>
            <p:cNvGrpSpPr/>
            <p:nvPr/>
          </p:nvGrpSpPr>
          <p:grpSpPr>
            <a:xfrm>
              <a:off x="6479041" y="821123"/>
              <a:ext cx="529312" cy="1455192"/>
              <a:chOff x="6479041" y="821123"/>
              <a:chExt cx="529312" cy="1455192"/>
            </a:xfrm>
          </p:grpSpPr>
          <p:sp>
            <p:nvSpPr>
              <p:cNvPr id="56" name="Rectangle 55">
                <a:extLst>
                  <a:ext uri="{FF2B5EF4-FFF2-40B4-BE49-F238E27FC236}">
                    <a16:creationId xmlns:a16="http://schemas.microsoft.com/office/drawing/2014/main" id="{3A2FE899-AF0D-46F4-A4B9-F9B4585256E9}"/>
                  </a:ext>
                </a:extLst>
              </p:cNvPr>
              <p:cNvSpPr/>
              <p:nvPr/>
            </p:nvSpPr>
            <p:spPr>
              <a:xfrm>
                <a:off x="6479041" y="1906983"/>
                <a:ext cx="529312" cy="369332"/>
              </a:xfrm>
              <a:prstGeom prst="rect">
                <a:avLst/>
              </a:prstGeom>
            </p:spPr>
            <p:txBody>
              <a:bodyPr wrap="none">
                <a:spAutoFit/>
              </a:bodyPr>
              <a:lstStyle/>
              <a:p>
                <a:r>
                  <a:rPr lang="en-US" altLang="zh-CN" dirty="0" err="1">
                    <a:solidFill>
                      <a:srgbClr val="595959"/>
                    </a:solidFill>
                    <a:latin typeface="Palatino Linotype" panose="02040502050505030304" pitchFamily="18" charset="0"/>
                  </a:rPr>
                  <a:t>x</a:t>
                </a:r>
                <a:r>
                  <a:rPr lang="en-US" altLang="zh-CN" baseline="-25000" dirty="0" err="1">
                    <a:solidFill>
                      <a:srgbClr val="595959"/>
                    </a:solidFill>
                    <a:latin typeface="Palatino Linotype" panose="02040502050505030304" pitchFamily="18" charset="0"/>
                  </a:rPr>
                  <a:t>mn</a:t>
                </a:r>
                <a:endParaRPr lang="en-US" dirty="0">
                  <a:latin typeface="Palatino Linotype" panose="02040502050505030304" pitchFamily="18" charset="0"/>
                </a:endParaRPr>
              </a:p>
            </p:txBody>
          </p:sp>
          <p:sp>
            <p:nvSpPr>
              <p:cNvPr id="57" name="Rectangle 56">
                <a:extLst>
                  <a:ext uri="{FF2B5EF4-FFF2-40B4-BE49-F238E27FC236}">
                    <a16:creationId xmlns:a16="http://schemas.microsoft.com/office/drawing/2014/main" id="{3ACF37AF-CEF2-410D-BDAC-4F51FAFA77E9}"/>
                  </a:ext>
                </a:extLst>
              </p:cNvPr>
              <p:cNvSpPr/>
              <p:nvPr/>
            </p:nvSpPr>
            <p:spPr>
              <a:xfrm>
                <a:off x="6500682" y="821123"/>
                <a:ext cx="470000" cy="369332"/>
              </a:xfrm>
              <a:prstGeom prst="rect">
                <a:avLst/>
              </a:prstGeom>
            </p:spPr>
            <p:txBody>
              <a:bodyPr wrap="none">
                <a:spAutoFit/>
              </a:bodyPr>
              <a:lstStyle/>
              <a:p>
                <a:r>
                  <a:rPr lang="en-US" altLang="zh-CN" dirty="0">
                    <a:solidFill>
                      <a:srgbClr val="595959"/>
                    </a:solidFill>
                    <a:latin typeface="Palatino Linotype" panose="02040502050505030304" pitchFamily="18" charset="0"/>
                  </a:rPr>
                  <a:t>x</a:t>
                </a:r>
                <a:r>
                  <a:rPr lang="en-US" altLang="zh-CN" baseline="-25000" dirty="0">
                    <a:solidFill>
                      <a:srgbClr val="595959"/>
                    </a:solidFill>
                    <a:latin typeface="Palatino Linotype" panose="02040502050505030304" pitchFamily="18" charset="0"/>
                  </a:rPr>
                  <a:t>1n</a:t>
                </a:r>
                <a:endParaRPr lang="en-US" dirty="0">
                  <a:latin typeface="Palatino Linotype" panose="02040502050505030304" pitchFamily="18" charset="0"/>
                </a:endParaRPr>
              </a:p>
            </p:txBody>
          </p:sp>
          <p:sp>
            <p:nvSpPr>
              <p:cNvPr id="59" name="Rectangle 58">
                <a:extLst>
                  <a:ext uri="{FF2B5EF4-FFF2-40B4-BE49-F238E27FC236}">
                    <a16:creationId xmlns:a16="http://schemas.microsoft.com/office/drawing/2014/main" id="{4DBEE875-459F-4362-A83D-9A32320C46F6}"/>
                  </a:ext>
                </a:extLst>
              </p:cNvPr>
              <p:cNvSpPr/>
              <p:nvPr/>
            </p:nvSpPr>
            <p:spPr>
              <a:xfrm>
                <a:off x="6527933" y="1364053"/>
                <a:ext cx="415498" cy="369332"/>
              </a:xfrm>
              <a:prstGeom prst="rect">
                <a:avLst/>
              </a:prstGeom>
            </p:spPr>
            <p:txBody>
              <a:bodyPr wrap="none">
                <a:spAutoFit/>
              </a:bodyPr>
              <a:lstStyle/>
              <a:p>
                <a:r>
                  <a:rPr lang="en-US" altLang="zh-CN" dirty="0">
                    <a:solidFill>
                      <a:srgbClr val="595959"/>
                    </a:solidFill>
                    <a:latin typeface="Palatino Linotype" panose="02040502050505030304" pitchFamily="18" charset="0"/>
                  </a:rPr>
                  <a:t>…</a:t>
                </a:r>
                <a:endParaRPr lang="en-US" dirty="0">
                  <a:latin typeface="Palatino Linotype" panose="02040502050505030304" pitchFamily="18" charset="0"/>
                </a:endParaRPr>
              </a:p>
            </p:txBody>
          </p:sp>
        </p:grpSp>
        <p:grpSp>
          <p:nvGrpSpPr>
            <p:cNvPr id="10" name="Group 9">
              <a:extLst>
                <a:ext uri="{FF2B5EF4-FFF2-40B4-BE49-F238E27FC236}">
                  <a16:creationId xmlns:a16="http://schemas.microsoft.com/office/drawing/2014/main" id="{471C9986-4EC3-4603-A15D-9E613B93C2C8}"/>
                </a:ext>
              </a:extLst>
            </p:cNvPr>
            <p:cNvGrpSpPr/>
            <p:nvPr/>
          </p:nvGrpSpPr>
          <p:grpSpPr>
            <a:xfrm>
              <a:off x="5932720" y="834943"/>
              <a:ext cx="415498" cy="1427553"/>
              <a:chOff x="5855277" y="836037"/>
              <a:chExt cx="415498" cy="1427553"/>
            </a:xfrm>
          </p:grpSpPr>
          <p:sp>
            <p:nvSpPr>
              <p:cNvPr id="58" name="Rectangle 57">
                <a:extLst>
                  <a:ext uri="{FF2B5EF4-FFF2-40B4-BE49-F238E27FC236}">
                    <a16:creationId xmlns:a16="http://schemas.microsoft.com/office/drawing/2014/main" id="{F998E8B6-2FDE-4F57-A46D-6385C6318D0F}"/>
                  </a:ext>
                </a:extLst>
              </p:cNvPr>
              <p:cNvSpPr/>
              <p:nvPr/>
            </p:nvSpPr>
            <p:spPr>
              <a:xfrm>
                <a:off x="5855277" y="1894258"/>
                <a:ext cx="415498" cy="369332"/>
              </a:xfrm>
              <a:prstGeom prst="rect">
                <a:avLst/>
              </a:prstGeom>
            </p:spPr>
            <p:txBody>
              <a:bodyPr wrap="none">
                <a:spAutoFit/>
              </a:bodyPr>
              <a:lstStyle/>
              <a:p>
                <a:r>
                  <a:rPr lang="en-US" altLang="zh-CN" dirty="0">
                    <a:solidFill>
                      <a:srgbClr val="595959"/>
                    </a:solidFill>
                    <a:latin typeface="Palatino Linotype" panose="02040502050505030304" pitchFamily="18" charset="0"/>
                  </a:rPr>
                  <a:t>…</a:t>
                </a:r>
                <a:endParaRPr lang="en-US" dirty="0">
                  <a:latin typeface="Palatino Linotype" panose="02040502050505030304" pitchFamily="18" charset="0"/>
                </a:endParaRPr>
              </a:p>
            </p:txBody>
          </p:sp>
          <p:sp>
            <p:nvSpPr>
              <p:cNvPr id="60" name="Rectangle 59">
                <a:extLst>
                  <a:ext uri="{FF2B5EF4-FFF2-40B4-BE49-F238E27FC236}">
                    <a16:creationId xmlns:a16="http://schemas.microsoft.com/office/drawing/2014/main" id="{817C18EF-4247-4FE2-BE09-DB7255E56924}"/>
                  </a:ext>
                </a:extLst>
              </p:cNvPr>
              <p:cNvSpPr/>
              <p:nvPr/>
            </p:nvSpPr>
            <p:spPr>
              <a:xfrm>
                <a:off x="5855277" y="1365147"/>
                <a:ext cx="415498" cy="369332"/>
              </a:xfrm>
              <a:prstGeom prst="rect">
                <a:avLst/>
              </a:prstGeom>
            </p:spPr>
            <p:txBody>
              <a:bodyPr wrap="none">
                <a:spAutoFit/>
              </a:bodyPr>
              <a:lstStyle/>
              <a:p>
                <a:r>
                  <a:rPr lang="en-US" altLang="zh-CN" dirty="0">
                    <a:solidFill>
                      <a:srgbClr val="595959"/>
                    </a:solidFill>
                    <a:latin typeface="Palatino Linotype" panose="02040502050505030304" pitchFamily="18" charset="0"/>
                  </a:rPr>
                  <a:t>…</a:t>
                </a:r>
                <a:endParaRPr lang="en-US" dirty="0">
                  <a:latin typeface="Palatino Linotype" panose="02040502050505030304" pitchFamily="18" charset="0"/>
                </a:endParaRPr>
              </a:p>
            </p:txBody>
          </p:sp>
          <p:sp>
            <p:nvSpPr>
              <p:cNvPr id="61" name="Rectangle 60">
                <a:extLst>
                  <a:ext uri="{FF2B5EF4-FFF2-40B4-BE49-F238E27FC236}">
                    <a16:creationId xmlns:a16="http://schemas.microsoft.com/office/drawing/2014/main" id="{C3220C17-D201-4BB6-B9F4-BE909222382E}"/>
                  </a:ext>
                </a:extLst>
              </p:cNvPr>
              <p:cNvSpPr/>
              <p:nvPr/>
            </p:nvSpPr>
            <p:spPr>
              <a:xfrm>
                <a:off x="5855277" y="836037"/>
                <a:ext cx="415498" cy="369332"/>
              </a:xfrm>
              <a:prstGeom prst="rect">
                <a:avLst/>
              </a:prstGeom>
            </p:spPr>
            <p:txBody>
              <a:bodyPr wrap="none">
                <a:spAutoFit/>
              </a:bodyPr>
              <a:lstStyle/>
              <a:p>
                <a:r>
                  <a:rPr lang="en-US" altLang="zh-CN" dirty="0">
                    <a:solidFill>
                      <a:srgbClr val="595959"/>
                    </a:solidFill>
                    <a:latin typeface="Palatino Linotype" panose="02040502050505030304" pitchFamily="18" charset="0"/>
                  </a:rPr>
                  <a:t>…</a:t>
                </a:r>
                <a:endParaRPr lang="en-US" dirty="0">
                  <a:latin typeface="Palatino Linotype" panose="02040502050505030304" pitchFamily="18" charset="0"/>
                </a:endParaRPr>
              </a:p>
            </p:txBody>
          </p:sp>
        </p:grpSp>
      </p:grpSp>
      <p:cxnSp>
        <p:nvCxnSpPr>
          <p:cNvPr id="21" name="Straight Arrow Connector 20">
            <a:extLst>
              <a:ext uri="{FF2B5EF4-FFF2-40B4-BE49-F238E27FC236}">
                <a16:creationId xmlns:a16="http://schemas.microsoft.com/office/drawing/2014/main" id="{4EE15474-76CE-4283-8EA0-683F3C690105}"/>
              </a:ext>
            </a:extLst>
          </p:cNvPr>
          <p:cNvCxnSpPr/>
          <p:nvPr/>
        </p:nvCxnSpPr>
        <p:spPr>
          <a:xfrm>
            <a:off x="7399108" y="4223347"/>
            <a:ext cx="1047983"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37EBC49-1404-4F3B-936E-117C0EF08835}"/>
              </a:ext>
            </a:extLst>
          </p:cNvPr>
          <p:cNvCxnSpPr/>
          <p:nvPr/>
        </p:nvCxnSpPr>
        <p:spPr>
          <a:xfrm>
            <a:off x="7399108" y="4521797"/>
            <a:ext cx="1047983"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6B6F5A5-3894-4C0F-9A8A-F146C5921643}"/>
              </a:ext>
            </a:extLst>
          </p:cNvPr>
          <p:cNvSpPr/>
          <p:nvPr/>
        </p:nvSpPr>
        <p:spPr>
          <a:xfrm>
            <a:off x="8525547" y="4053019"/>
            <a:ext cx="3089308"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Percentage of var explained</a:t>
            </a:r>
            <a:endParaRPr kumimoji="0" lang="en-US" sz="1800" b="1" i="0" u="none" strike="noStrike" kern="1200" cap="none" spc="0" normalizeH="0" baseline="0" noProof="0" dirty="0">
              <a:ln>
                <a:noFill/>
              </a:ln>
              <a:solidFill>
                <a:schemeClr val="accent4">
                  <a:lumMod val="75000"/>
                </a:schemeClr>
              </a:solidFill>
              <a:effectLst/>
              <a:uLnTx/>
              <a:uFillTx/>
              <a:latin typeface="Palatino Linotype" panose="02040502050505030304" pitchFamily="18" charset="0"/>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Principle components</a:t>
            </a:r>
          </a:p>
        </p:txBody>
      </p:sp>
      <p:sp>
        <p:nvSpPr>
          <p:cNvPr id="67" name="Arrow: Down 66">
            <a:extLst>
              <a:ext uri="{FF2B5EF4-FFF2-40B4-BE49-F238E27FC236}">
                <a16:creationId xmlns:a16="http://schemas.microsoft.com/office/drawing/2014/main" id="{B2798B0F-14B9-4580-B418-126405DFFB0A}"/>
              </a:ext>
            </a:extLst>
          </p:cNvPr>
          <p:cNvSpPr/>
          <p:nvPr/>
        </p:nvSpPr>
        <p:spPr>
          <a:xfrm>
            <a:off x="9485585" y="4800420"/>
            <a:ext cx="584616" cy="374754"/>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68" name="Rectangle 67">
            <a:extLst>
              <a:ext uri="{FF2B5EF4-FFF2-40B4-BE49-F238E27FC236}">
                <a16:creationId xmlns:a16="http://schemas.microsoft.com/office/drawing/2014/main" id="{4AB14FEA-1C17-4E70-A2E0-BEDC2C438CBA}"/>
              </a:ext>
            </a:extLst>
          </p:cNvPr>
          <p:cNvSpPr/>
          <p:nvPr/>
        </p:nvSpPr>
        <p:spPr>
          <a:xfrm>
            <a:off x="8454454" y="5236906"/>
            <a:ext cx="264687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New </a:t>
            </a:r>
            <a:r>
              <a:rPr kumimoji="0" lang="en-US" altLang="zh-CN" sz="18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coordinate system</a:t>
            </a:r>
            <a:endParaRPr kumimoji="0" lang="en-US" sz="1800" b="1" i="0" u="none" strike="noStrike" kern="1200" cap="none" spc="0" normalizeH="0" baseline="0" noProof="0" dirty="0">
              <a:ln>
                <a:noFill/>
              </a:ln>
              <a:solidFill>
                <a:schemeClr val="accent4">
                  <a:lumMod val="75000"/>
                </a:schemeClr>
              </a:solidFill>
              <a:effectLst/>
              <a:uLnTx/>
              <a:uFillTx/>
              <a:latin typeface="Palatino Linotype" panose="02040502050505030304" pitchFamily="18" charset="0"/>
            </a:endParaRPr>
          </a:p>
        </p:txBody>
      </p:sp>
      <p:sp>
        <p:nvSpPr>
          <p:cNvPr id="70" name="Arrow: Down 69">
            <a:extLst>
              <a:ext uri="{FF2B5EF4-FFF2-40B4-BE49-F238E27FC236}">
                <a16:creationId xmlns:a16="http://schemas.microsoft.com/office/drawing/2014/main" id="{73596275-F2F4-4FF3-8929-2572620DBC8D}"/>
              </a:ext>
            </a:extLst>
          </p:cNvPr>
          <p:cNvSpPr/>
          <p:nvPr/>
        </p:nvSpPr>
        <p:spPr>
          <a:xfrm rot="5400000">
            <a:off x="7399324" y="5280105"/>
            <a:ext cx="584616" cy="374754"/>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mc:AlternateContent xmlns:mc="http://schemas.openxmlformats.org/markup-compatibility/2006">
        <mc:Choice xmlns:a14="http://schemas.microsoft.com/office/drawing/2010/main" Requires="a14">
          <p:sp>
            <p:nvSpPr>
              <p:cNvPr id="33" name="ZoneTexte 3">
                <a:extLst>
                  <a:ext uri="{FF2B5EF4-FFF2-40B4-BE49-F238E27FC236}">
                    <a16:creationId xmlns:a16="http://schemas.microsoft.com/office/drawing/2014/main" id="{556155CC-48F5-4546-9D0F-28F16DE2B704}"/>
                  </a:ext>
                </a:extLst>
              </p:cNvPr>
              <p:cNvSpPr txBox="1"/>
              <p:nvPr/>
            </p:nvSpPr>
            <p:spPr>
              <a:xfrm>
                <a:off x="7923099" y="2813753"/>
                <a:ext cx="3868192" cy="778868"/>
              </a:xfrm>
              <a:prstGeom prst="rect">
                <a:avLst/>
              </a:prstGeom>
              <a:noFill/>
              <a:ln>
                <a:solidFill>
                  <a:schemeClr val="accent4">
                    <a:lumMod val="75000"/>
                  </a:schemeClr>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solidFill>
                            <a:schemeClr val="accent4">
                              <a:lumMod val="75000"/>
                            </a:schemeClr>
                          </a:solidFill>
                          <a:latin typeface="Cambria Math" panose="02040503050406030204" pitchFamily="18" charset="0"/>
                        </a:rPr>
                        <m:t>𝐶</m:t>
                      </m:r>
                      <m:r>
                        <a:rPr lang="fr-FR" b="0" i="1" smtClean="0">
                          <a:solidFill>
                            <a:schemeClr val="accent4">
                              <a:lumMod val="75000"/>
                            </a:schemeClr>
                          </a:solidFill>
                          <a:latin typeface="Cambria Math" panose="02040503050406030204" pitchFamily="18" charset="0"/>
                        </a:rPr>
                        <m:t> = </m:t>
                      </m:r>
                      <m:f>
                        <m:fPr>
                          <m:ctrlPr>
                            <a:rPr lang="fr-FR" b="0" i="1" smtClean="0">
                              <a:solidFill>
                                <a:schemeClr val="accent4">
                                  <a:lumMod val="75000"/>
                                </a:schemeClr>
                              </a:solidFill>
                              <a:latin typeface="Cambria Math" panose="02040503050406030204" pitchFamily="18" charset="0"/>
                              <a:ea typeface="Cambria Math" panose="02040503050406030204" pitchFamily="18" charset="0"/>
                            </a:rPr>
                          </m:ctrlPr>
                        </m:fPr>
                        <m:num>
                          <m:r>
                            <a:rPr lang="fr-FR" b="0" i="1" smtClean="0">
                              <a:solidFill>
                                <a:schemeClr val="accent4">
                                  <a:lumMod val="75000"/>
                                </a:schemeClr>
                              </a:solidFill>
                              <a:latin typeface="Cambria Math" panose="02040503050406030204" pitchFamily="18" charset="0"/>
                              <a:ea typeface="Cambria Math" panose="02040503050406030204" pitchFamily="18" charset="0"/>
                            </a:rPr>
                            <m:t>1</m:t>
                          </m:r>
                        </m:num>
                        <m:den>
                          <m:r>
                            <a:rPr lang="fr-FR" b="0" i="1" smtClean="0">
                              <a:solidFill>
                                <a:schemeClr val="accent4">
                                  <a:lumMod val="75000"/>
                                </a:schemeClr>
                              </a:solidFill>
                              <a:latin typeface="Cambria Math" panose="02040503050406030204" pitchFamily="18" charset="0"/>
                              <a:ea typeface="Cambria Math" panose="02040503050406030204" pitchFamily="18" charset="0"/>
                            </a:rPr>
                            <m:t>𝑁</m:t>
                          </m:r>
                          <m:r>
                            <a:rPr lang="fr-FR" b="0" i="1" smtClean="0">
                              <a:solidFill>
                                <a:schemeClr val="accent4">
                                  <a:lumMod val="75000"/>
                                </a:schemeClr>
                              </a:solidFill>
                              <a:latin typeface="Cambria Math" panose="02040503050406030204" pitchFamily="18" charset="0"/>
                              <a:ea typeface="Cambria Math" panose="02040503050406030204" pitchFamily="18" charset="0"/>
                            </a:rPr>
                            <m:t>−1</m:t>
                          </m:r>
                        </m:den>
                      </m:f>
                      <m:nary>
                        <m:naryPr>
                          <m:chr m:val="∑"/>
                          <m:ctrlPr>
                            <a:rPr lang="fr-FR" b="0" i="1" smtClean="0">
                              <a:solidFill>
                                <a:schemeClr val="accent4">
                                  <a:lumMod val="75000"/>
                                </a:schemeClr>
                              </a:solidFill>
                              <a:latin typeface="Cambria Math" panose="02040503050406030204" pitchFamily="18" charset="0"/>
                              <a:ea typeface="Cambria Math" panose="02040503050406030204" pitchFamily="18" charset="0"/>
                            </a:rPr>
                          </m:ctrlPr>
                        </m:naryPr>
                        <m:sub>
                          <m:r>
                            <m:rPr>
                              <m:brk m:alnAt="23"/>
                            </m:rPr>
                            <a:rPr lang="fr-FR" b="0" i="1" smtClean="0">
                              <a:solidFill>
                                <a:schemeClr val="accent4">
                                  <a:lumMod val="75000"/>
                                </a:schemeClr>
                              </a:solidFill>
                              <a:latin typeface="Cambria Math" panose="02040503050406030204" pitchFamily="18" charset="0"/>
                              <a:ea typeface="Cambria Math" panose="02040503050406030204" pitchFamily="18" charset="0"/>
                            </a:rPr>
                            <m:t>𝑛</m:t>
                          </m:r>
                          <m:r>
                            <a:rPr lang="fr-FR" b="0" i="1" smtClean="0">
                              <a:solidFill>
                                <a:schemeClr val="accent4">
                                  <a:lumMod val="75000"/>
                                </a:schemeClr>
                              </a:solidFill>
                              <a:latin typeface="Cambria Math" panose="02040503050406030204" pitchFamily="18" charset="0"/>
                              <a:ea typeface="Cambria Math" panose="02040503050406030204" pitchFamily="18" charset="0"/>
                            </a:rPr>
                            <m:t>=1</m:t>
                          </m:r>
                        </m:sub>
                        <m:sup>
                          <m:r>
                            <a:rPr lang="fr-FR" b="0" i="1" smtClean="0">
                              <a:solidFill>
                                <a:schemeClr val="accent4">
                                  <a:lumMod val="75000"/>
                                </a:schemeClr>
                              </a:solidFill>
                              <a:latin typeface="Cambria Math" panose="02040503050406030204" pitchFamily="18" charset="0"/>
                              <a:ea typeface="Cambria Math" panose="02040503050406030204" pitchFamily="18" charset="0"/>
                            </a:rPr>
                            <m:t>𝑁</m:t>
                          </m:r>
                        </m:sup>
                        <m:e>
                          <m:m>
                            <m:mPr>
                              <m:mcs>
                                <m:mc>
                                  <m:mcPr>
                                    <m:count m:val="2"/>
                                    <m:mcJc m:val="center"/>
                                  </m:mcPr>
                                </m:mc>
                              </m:mcs>
                              <m:ctrlPr>
                                <a:rPr lang="fr-FR" b="0" i="1" smtClean="0">
                                  <a:solidFill>
                                    <a:schemeClr val="accent4">
                                      <a:lumMod val="75000"/>
                                    </a:schemeClr>
                                  </a:solidFill>
                                  <a:latin typeface="Cambria Math" panose="02040503050406030204" pitchFamily="18" charset="0"/>
                                  <a:ea typeface="Cambria Math" panose="02040503050406030204" pitchFamily="18" charset="0"/>
                                </a:rPr>
                              </m:ctrlPr>
                            </m:mPr>
                            <m:mr>
                              <m:e>
                                <m:d>
                                  <m:dPr>
                                    <m:ctrlPr>
                                      <a:rPr lang="fr-FR" b="0" i="1" smtClean="0">
                                        <a:solidFill>
                                          <a:schemeClr val="accent4">
                                            <a:lumMod val="75000"/>
                                          </a:schemeClr>
                                        </a:solidFill>
                                        <a:latin typeface="Cambria Math" panose="02040503050406030204" pitchFamily="18" charset="0"/>
                                        <a:ea typeface="Cambria Math" panose="02040503050406030204" pitchFamily="18" charset="0"/>
                                      </a:rPr>
                                    </m:ctrlPr>
                                  </m:dPr>
                                  <m:e>
                                    <m:sSub>
                                      <m:sSubPr>
                                        <m:ctrlPr>
                                          <a:rPr lang="fr-FR" i="1">
                                            <a:solidFill>
                                              <a:schemeClr val="accent4">
                                                <a:lumMod val="75000"/>
                                              </a:schemeClr>
                                            </a:solidFill>
                                            <a:latin typeface="Cambria Math" panose="02040503050406030204" pitchFamily="18" charset="0"/>
                                            <a:ea typeface="Cambria Math" panose="02040503050406030204" pitchFamily="18" charset="0"/>
                                          </a:rPr>
                                        </m:ctrlPr>
                                      </m:sSubPr>
                                      <m:e>
                                        <m:r>
                                          <a:rPr lang="fr-FR" i="1">
                                            <a:solidFill>
                                              <a:schemeClr val="accent4">
                                                <a:lumMod val="75000"/>
                                              </a:schemeClr>
                                            </a:solidFill>
                                            <a:latin typeface="Cambria Math" panose="02040503050406030204" pitchFamily="18" charset="0"/>
                                            <a:ea typeface="Cambria Math" panose="02040503050406030204" pitchFamily="18" charset="0"/>
                                          </a:rPr>
                                          <m:t>𝑥</m:t>
                                        </m:r>
                                      </m:e>
                                      <m:sub>
                                        <m:r>
                                          <a:rPr lang="fr-FR" i="1">
                                            <a:solidFill>
                                              <a:schemeClr val="accent4">
                                                <a:lumMod val="75000"/>
                                              </a:schemeClr>
                                            </a:solidFill>
                                            <a:latin typeface="Cambria Math" panose="02040503050406030204" pitchFamily="18" charset="0"/>
                                            <a:ea typeface="Cambria Math" panose="02040503050406030204" pitchFamily="18" charset="0"/>
                                          </a:rPr>
                                          <m:t>𝑛</m:t>
                                        </m:r>
                                      </m:sub>
                                    </m:sSub>
                                    <m:r>
                                      <a:rPr lang="fr-FR" i="1">
                                        <a:solidFill>
                                          <a:schemeClr val="accent4">
                                            <a:lumMod val="75000"/>
                                          </a:schemeClr>
                                        </a:solidFill>
                                        <a:latin typeface="Cambria Math" panose="02040503050406030204" pitchFamily="18" charset="0"/>
                                        <a:ea typeface="Cambria Math" panose="02040503050406030204" pitchFamily="18" charset="0"/>
                                      </a:rPr>
                                      <m:t>−</m:t>
                                    </m:r>
                                    <m:acc>
                                      <m:accPr>
                                        <m:chr m:val="̅"/>
                                        <m:ctrlPr>
                                          <a:rPr lang="fr-FR" i="1">
                                            <a:solidFill>
                                              <a:schemeClr val="accent4">
                                                <a:lumMod val="75000"/>
                                              </a:schemeClr>
                                            </a:solidFill>
                                            <a:latin typeface="Cambria Math" panose="02040503050406030204" pitchFamily="18" charset="0"/>
                                            <a:ea typeface="Cambria Math" panose="02040503050406030204" pitchFamily="18" charset="0"/>
                                          </a:rPr>
                                        </m:ctrlPr>
                                      </m:accPr>
                                      <m:e>
                                        <m:r>
                                          <a:rPr lang="fr-FR" i="1">
                                            <a:solidFill>
                                              <a:schemeClr val="accent4">
                                                <a:lumMod val="75000"/>
                                              </a:schemeClr>
                                            </a:solidFill>
                                            <a:latin typeface="Cambria Math" panose="02040503050406030204" pitchFamily="18" charset="0"/>
                                            <a:ea typeface="Cambria Math" panose="02040503050406030204" pitchFamily="18" charset="0"/>
                                          </a:rPr>
                                          <m:t>𝑥</m:t>
                                        </m:r>
                                      </m:e>
                                    </m:acc>
                                  </m:e>
                                </m:d>
                              </m:e>
                              <m:e>
                                <m:sSup>
                                  <m:sSupPr>
                                    <m:ctrlPr>
                                      <a:rPr lang="fr-FR" b="0" i="1" smtClean="0">
                                        <a:solidFill>
                                          <a:schemeClr val="accent4">
                                            <a:lumMod val="75000"/>
                                          </a:schemeClr>
                                        </a:solidFill>
                                        <a:latin typeface="Cambria Math" panose="02040503050406030204" pitchFamily="18" charset="0"/>
                                        <a:ea typeface="Cambria Math" panose="02040503050406030204" pitchFamily="18" charset="0"/>
                                      </a:rPr>
                                    </m:ctrlPr>
                                  </m:sSupPr>
                                  <m:e>
                                    <m:d>
                                      <m:dPr>
                                        <m:ctrlPr>
                                          <a:rPr lang="fr-FR" b="0" i="1" smtClean="0">
                                            <a:solidFill>
                                              <a:schemeClr val="accent4">
                                                <a:lumMod val="75000"/>
                                              </a:schemeClr>
                                            </a:solidFill>
                                            <a:latin typeface="Cambria Math" panose="02040503050406030204" pitchFamily="18" charset="0"/>
                                            <a:ea typeface="Cambria Math" panose="02040503050406030204" pitchFamily="18" charset="0"/>
                                          </a:rPr>
                                        </m:ctrlPr>
                                      </m:dPr>
                                      <m:e>
                                        <m:sSub>
                                          <m:sSubPr>
                                            <m:ctrlPr>
                                              <a:rPr lang="fr-FR" i="1">
                                                <a:solidFill>
                                                  <a:schemeClr val="accent4">
                                                    <a:lumMod val="75000"/>
                                                  </a:schemeClr>
                                                </a:solidFill>
                                                <a:latin typeface="Cambria Math" panose="02040503050406030204" pitchFamily="18" charset="0"/>
                                                <a:ea typeface="Cambria Math" panose="02040503050406030204" pitchFamily="18" charset="0"/>
                                              </a:rPr>
                                            </m:ctrlPr>
                                          </m:sSubPr>
                                          <m:e>
                                            <m:r>
                                              <a:rPr lang="fr-FR" i="1">
                                                <a:solidFill>
                                                  <a:schemeClr val="accent4">
                                                    <a:lumMod val="75000"/>
                                                  </a:schemeClr>
                                                </a:solidFill>
                                                <a:latin typeface="Cambria Math" panose="02040503050406030204" pitchFamily="18" charset="0"/>
                                                <a:ea typeface="Cambria Math" panose="02040503050406030204" pitchFamily="18" charset="0"/>
                                              </a:rPr>
                                              <m:t>𝑥</m:t>
                                            </m:r>
                                          </m:e>
                                          <m:sub>
                                            <m:r>
                                              <a:rPr lang="fr-FR" i="1">
                                                <a:solidFill>
                                                  <a:schemeClr val="accent4">
                                                    <a:lumMod val="75000"/>
                                                  </a:schemeClr>
                                                </a:solidFill>
                                                <a:latin typeface="Cambria Math" panose="02040503050406030204" pitchFamily="18" charset="0"/>
                                                <a:ea typeface="Cambria Math" panose="02040503050406030204" pitchFamily="18" charset="0"/>
                                              </a:rPr>
                                              <m:t>𝑛</m:t>
                                            </m:r>
                                          </m:sub>
                                        </m:sSub>
                                        <m:r>
                                          <a:rPr lang="fr-FR" i="1">
                                            <a:solidFill>
                                              <a:schemeClr val="accent4">
                                                <a:lumMod val="75000"/>
                                              </a:schemeClr>
                                            </a:solidFill>
                                            <a:latin typeface="Cambria Math" panose="02040503050406030204" pitchFamily="18" charset="0"/>
                                            <a:ea typeface="Cambria Math" panose="02040503050406030204" pitchFamily="18" charset="0"/>
                                          </a:rPr>
                                          <m:t>−</m:t>
                                        </m:r>
                                        <m:acc>
                                          <m:accPr>
                                            <m:chr m:val="̅"/>
                                            <m:ctrlPr>
                                              <a:rPr lang="fr-FR" i="1">
                                                <a:solidFill>
                                                  <a:schemeClr val="accent4">
                                                    <a:lumMod val="75000"/>
                                                  </a:schemeClr>
                                                </a:solidFill>
                                                <a:latin typeface="Cambria Math" panose="02040503050406030204" pitchFamily="18" charset="0"/>
                                                <a:ea typeface="Cambria Math" panose="02040503050406030204" pitchFamily="18" charset="0"/>
                                              </a:rPr>
                                            </m:ctrlPr>
                                          </m:accPr>
                                          <m:e>
                                            <m:r>
                                              <a:rPr lang="fr-FR" i="1">
                                                <a:solidFill>
                                                  <a:schemeClr val="accent4">
                                                    <a:lumMod val="75000"/>
                                                  </a:schemeClr>
                                                </a:solidFill>
                                                <a:latin typeface="Cambria Math" panose="02040503050406030204" pitchFamily="18" charset="0"/>
                                                <a:ea typeface="Cambria Math" panose="02040503050406030204" pitchFamily="18" charset="0"/>
                                              </a:rPr>
                                              <m:t>𝑥</m:t>
                                            </m:r>
                                          </m:e>
                                        </m:acc>
                                      </m:e>
                                    </m:d>
                                  </m:e>
                                  <m:sup>
                                    <m:r>
                                      <a:rPr lang="fr-FR" b="0" i="1" smtClean="0">
                                        <a:solidFill>
                                          <a:schemeClr val="accent4">
                                            <a:lumMod val="75000"/>
                                          </a:schemeClr>
                                        </a:solidFill>
                                        <a:latin typeface="Cambria Math" panose="02040503050406030204" pitchFamily="18" charset="0"/>
                                        <a:ea typeface="Cambria Math" panose="02040503050406030204" pitchFamily="18" charset="0"/>
                                      </a:rPr>
                                      <m:t>𝑇</m:t>
                                    </m:r>
                                  </m:sup>
                                </m:sSup>
                              </m:e>
                            </m:mr>
                          </m:m>
                        </m:e>
                      </m:nary>
                    </m:oMath>
                  </m:oMathPara>
                </a14:m>
                <a:endParaRPr lang="en-US" dirty="0">
                  <a:solidFill>
                    <a:schemeClr val="accent4">
                      <a:lumMod val="75000"/>
                    </a:schemeClr>
                  </a:solidFill>
                  <a:latin typeface="Palatino Linotype" panose="02040502050505030304" pitchFamily="18" charset="0"/>
                </a:endParaRPr>
              </a:p>
            </p:txBody>
          </p:sp>
        </mc:Choice>
        <mc:Fallback>
          <p:sp>
            <p:nvSpPr>
              <p:cNvPr id="33" name="ZoneTexte 3">
                <a:extLst>
                  <a:ext uri="{FF2B5EF4-FFF2-40B4-BE49-F238E27FC236}">
                    <a16:creationId xmlns:a16="http://schemas.microsoft.com/office/drawing/2014/main" id="{556155CC-48F5-4546-9D0F-28F16DE2B704}"/>
                  </a:ext>
                </a:extLst>
              </p:cNvPr>
              <p:cNvSpPr txBox="1">
                <a:spLocks noRot="1" noChangeAspect="1" noMove="1" noResize="1" noEditPoints="1" noAdjustHandles="1" noChangeArrowheads="1" noChangeShapeType="1" noTextEdit="1"/>
              </p:cNvSpPr>
              <p:nvPr/>
            </p:nvSpPr>
            <p:spPr>
              <a:xfrm>
                <a:off x="7923099" y="2813753"/>
                <a:ext cx="3868192" cy="778868"/>
              </a:xfrm>
              <a:prstGeom prst="rect">
                <a:avLst/>
              </a:prstGeom>
              <a:blipFill>
                <a:blip r:embed="rId3"/>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ZoneTexte 33">
                <a:extLst>
                  <a:ext uri="{FF2B5EF4-FFF2-40B4-BE49-F238E27FC236}">
                    <a16:creationId xmlns:a16="http://schemas.microsoft.com/office/drawing/2014/main" id="{E0857BBF-655E-4F24-ACF3-2AF00DFA9EBD}"/>
                  </a:ext>
                </a:extLst>
              </p:cNvPr>
              <p:cNvSpPr txBox="1"/>
              <p:nvPr/>
            </p:nvSpPr>
            <p:spPr>
              <a:xfrm>
                <a:off x="13061804" y="4661920"/>
                <a:ext cx="3868192" cy="276999"/>
              </a:xfrm>
              <a:prstGeom prst="rect">
                <a:avLst/>
              </a:prstGeom>
              <a:noFill/>
            </p:spPr>
            <p:txBody>
              <a:bodyPr wrap="square" lIns="0" tIns="0" rIns="0" bIns="0" rtlCol="0">
                <a:spAutoFit/>
              </a:bodyPr>
              <a:lstStyle/>
              <a:p>
                <a14:m>
                  <m:oMath xmlns:m="http://schemas.openxmlformats.org/officeDocument/2006/math">
                    <m:r>
                      <a:rPr lang="fr-FR" b="0" i="1" smtClean="0">
                        <a:solidFill>
                          <a:schemeClr val="accent4">
                            <a:lumMod val="75000"/>
                          </a:schemeClr>
                        </a:solidFill>
                        <a:latin typeface="Cambria Math" panose="02040503050406030204" pitchFamily="18" charset="0"/>
                      </a:rPr>
                      <m:t>𝐶</m:t>
                    </m:r>
                    <m:r>
                      <a:rPr lang="fr-FR" b="0" i="1" smtClean="0">
                        <a:solidFill>
                          <a:schemeClr val="accent4">
                            <a:lumMod val="75000"/>
                          </a:schemeClr>
                        </a:solidFill>
                        <a:latin typeface="Cambria Math" panose="02040503050406030204" pitchFamily="18" charset="0"/>
                      </a:rPr>
                      <m:t> =</m:t>
                    </m:r>
                    <m:r>
                      <a:rPr lang="fr-FR" b="0" i="1" smtClean="0">
                        <a:solidFill>
                          <a:schemeClr val="accent4">
                            <a:lumMod val="75000"/>
                          </a:schemeClr>
                        </a:solidFill>
                        <a:latin typeface="Cambria Math" panose="02040503050406030204" pitchFamily="18" charset="0"/>
                        <a:ea typeface="Cambria Math" panose="02040503050406030204" pitchFamily="18" charset="0"/>
                      </a:rPr>
                      <m:t>𝑉𝐷</m:t>
                    </m:r>
                    <m:sSup>
                      <m:sSupPr>
                        <m:ctrlPr>
                          <a:rPr lang="fr-FR" b="0" i="1" smtClean="0">
                            <a:solidFill>
                              <a:schemeClr val="accent4">
                                <a:lumMod val="75000"/>
                              </a:schemeClr>
                            </a:solidFill>
                            <a:latin typeface="Cambria Math" panose="02040503050406030204" pitchFamily="18" charset="0"/>
                            <a:ea typeface="Cambria Math" panose="02040503050406030204" pitchFamily="18" charset="0"/>
                          </a:rPr>
                        </m:ctrlPr>
                      </m:sSupPr>
                      <m:e>
                        <m:r>
                          <a:rPr lang="fr-FR" b="0" i="1" smtClean="0">
                            <a:solidFill>
                              <a:schemeClr val="accent4">
                                <a:lumMod val="75000"/>
                              </a:schemeClr>
                            </a:solidFill>
                            <a:latin typeface="Cambria Math" panose="02040503050406030204" pitchFamily="18" charset="0"/>
                            <a:ea typeface="Cambria Math" panose="02040503050406030204" pitchFamily="18" charset="0"/>
                          </a:rPr>
                          <m:t>𝑉</m:t>
                        </m:r>
                      </m:e>
                      <m:sup>
                        <m:r>
                          <a:rPr lang="fr-FR" b="0" i="1" smtClean="0">
                            <a:solidFill>
                              <a:schemeClr val="accent4">
                                <a:lumMod val="75000"/>
                              </a:schemeClr>
                            </a:solidFill>
                            <a:latin typeface="Cambria Math" panose="02040503050406030204" pitchFamily="18" charset="0"/>
                            <a:ea typeface="Cambria Math" panose="02040503050406030204" pitchFamily="18" charset="0"/>
                          </a:rPr>
                          <m:t>𝑇</m:t>
                        </m:r>
                      </m:sup>
                    </m:sSup>
                  </m:oMath>
                </a14:m>
                <a:r>
                  <a:rPr lang="en-US" dirty="0">
                    <a:solidFill>
                      <a:schemeClr val="accent4">
                        <a:lumMod val="75000"/>
                      </a:schemeClr>
                    </a:solidFill>
                    <a:latin typeface="Palatino Linotype" panose="02040502050505030304" pitchFamily="18" charset="0"/>
                  </a:rPr>
                  <a:t> </a:t>
                </a:r>
              </a:p>
            </p:txBody>
          </p:sp>
        </mc:Choice>
        <mc:Fallback>
          <p:sp>
            <p:nvSpPr>
              <p:cNvPr id="34" name="ZoneTexte 33">
                <a:extLst>
                  <a:ext uri="{FF2B5EF4-FFF2-40B4-BE49-F238E27FC236}">
                    <a16:creationId xmlns:a16="http://schemas.microsoft.com/office/drawing/2014/main" id="{E0857BBF-655E-4F24-ACF3-2AF00DFA9EBD}"/>
                  </a:ext>
                </a:extLst>
              </p:cNvPr>
              <p:cNvSpPr txBox="1">
                <a:spLocks noRot="1" noChangeAspect="1" noMove="1" noResize="1" noEditPoints="1" noAdjustHandles="1" noChangeArrowheads="1" noChangeShapeType="1" noTextEdit="1"/>
              </p:cNvSpPr>
              <p:nvPr/>
            </p:nvSpPr>
            <p:spPr>
              <a:xfrm>
                <a:off x="13061804" y="4661920"/>
                <a:ext cx="3868192" cy="276999"/>
              </a:xfrm>
              <a:prstGeom prst="rect">
                <a:avLst/>
              </a:prstGeom>
              <a:blipFill>
                <a:blip r:embed="rId4"/>
                <a:stretch>
                  <a:fillRect l="-2208" t="-4444" b="-6667"/>
                </a:stretch>
              </a:blipFill>
            </p:spPr>
            <p:txBody>
              <a:bodyPr/>
              <a:lstStyle/>
              <a:p>
                <a:r>
                  <a:rPr lang="en-US">
                    <a:noFill/>
                  </a:rPr>
                  <a:t> </a:t>
                </a:r>
              </a:p>
            </p:txBody>
          </p:sp>
        </mc:Fallback>
      </mc:AlternateContent>
    </p:spTree>
    <p:extLst>
      <p:ext uri="{BB962C8B-B14F-4D97-AF65-F5344CB8AC3E}">
        <p14:creationId xmlns:p14="http://schemas.microsoft.com/office/powerpoint/2010/main" val="150121539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2" name="Title 1">
            <a:extLst>
              <a:ext uri="{FF2B5EF4-FFF2-40B4-BE49-F238E27FC236}">
                <a16:creationId xmlns:a16="http://schemas.microsoft.com/office/drawing/2014/main" id="{7E637513-B837-4591-B30A-25D1D1E7AA1E}"/>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b="1" dirty="0">
                <a:solidFill>
                  <a:schemeClr val="bg1"/>
                </a:solidFill>
              </a:rPr>
              <a:t>PCA</a:t>
            </a:r>
          </a:p>
        </p:txBody>
      </p:sp>
      <p:sp>
        <p:nvSpPr>
          <p:cNvPr id="5" name="Content Placeholder 4">
            <a:extLst>
              <a:ext uri="{FF2B5EF4-FFF2-40B4-BE49-F238E27FC236}">
                <a16:creationId xmlns:a16="http://schemas.microsoft.com/office/drawing/2014/main" id="{6D9FA0A9-CC04-4B0B-AC46-45088EDBC74A}"/>
              </a:ext>
            </a:extLst>
          </p:cNvPr>
          <p:cNvSpPr>
            <a:spLocks noGrp="1"/>
          </p:cNvSpPr>
          <p:nvPr>
            <p:ph idx="1"/>
          </p:nvPr>
        </p:nvSpPr>
        <p:spPr>
          <a:xfrm>
            <a:off x="403067" y="2641024"/>
            <a:ext cx="4010828" cy="2382843"/>
          </a:xfrm>
        </p:spPr>
        <p:txBody>
          <a:bodyPr>
            <a:normAutofit/>
          </a:bodyPr>
          <a:lstStyle/>
          <a:p>
            <a:pPr marL="0" indent="0">
              <a:buNone/>
            </a:pPr>
            <a:r>
              <a:rPr lang="en-US" sz="2000" b="1" dirty="0">
                <a:solidFill>
                  <a:schemeClr val="bg1"/>
                </a:solidFill>
              </a:rPr>
              <a:t>Principle Component Analysis</a:t>
            </a:r>
          </a:p>
          <a:p>
            <a:r>
              <a:rPr lang="en-US" sz="2000" dirty="0">
                <a:solidFill>
                  <a:schemeClr val="bg1">
                    <a:lumMod val="65000"/>
                  </a:schemeClr>
                </a:solidFill>
              </a:rPr>
              <a:t>Basic idea</a:t>
            </a:r>
          </a:p>
          <a:p>
            <a:r>
              <a:rPr lang="en-US" sz="2000" dirty="0">
                <a:solidFill>
                  <a:schemeClr val="bg1">
                    <a:lumMod val="65000"/>
                  </a:schemeClr>
                </a:solidFill>
              </a:rPr>
              <a:t>Algorithm</a:t>
            </a:r>
          </a:p>
          <a:p>
            <a:r>
              <a:rPr lang="en-US" altLang="zh-CN" sz="2000" dirty="0">
                <a:solidFill>
                  <a:schemeClr val="bg1"/>
                </a:solidFill>
              </a:rPr>
              <a:t>Implementation</a:t>
            </a:r>
            <a:endParaRPr lang="en-US" sz="2000" dirty="0">
              <a:solidFill>
                <a:schemeClr val="bg1"/>
              </a:solidFill>
            </a:endParaRPr>
          </a:p>
        </p:txBody>
      </p:sp>
      <p:sp>
        <p:nvSpPr>
          <p:cNvPr id="3" name="Slide Number Placeholder 2">
            <a:extLst>
              <a:ext uri="{FF2B5EF4-FFF2-40B4-BE49-F238E27FC236}">
                <a16:creationId xmlns:a16="http://schemas.microsoft.com/office/drawing/2014/main" id="{DDE676A3-89C8-490D-BC83-AAF22BDD2CC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62541-BF24-47AD-8649-6920442084F4}" type="slidenum">
              <a:rPr kumimoji="0" lang="en-US" sz="1200" b="0" i="0" u="none" strike="noStrike" kern="1200" cap="none" spc="0" normalizeH="0" baseline="0" noProof="0" smtClean="0">
                <a:ln>
                  <a:noFill/>
                </a:ln>
                <a:solidFill>
                  <a:prstClr val="black">
                    <a:tint val="75000"/>
                  </a:prstClr>
                </a:solidFill>
                <a:effectLst/>
                <a:uLnTx/>
                <a:uFillTx/>
                <a:latin typeface="Palatino Linotype" panose="0204050205050503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tint val="75000"/>
                </a:prstClr>
              </a:solidFill>
              <a:effectLst/>
              <a:uLnTx/>
              <a:uFillTx/>
              <a:latin typeface="Palatino Linotype" panose="02040502050505030304" pitchFamily="18" charset="0"/>
              <a:ea typeface="+mn-ea"/>
              <a:cs typeface="+mn-cs"/>
            </a:endParaRPr>
          </a:p>
        </p:txBody>
      </p:sp>
      <p:pic>
        <p:nvPicPr>
          <p:cNvPr id="7" name="Picture 6">
            <a:extLst>
              <a:ext uri="{FF2B5EF4-FFF2-40B4-BE49-F238E27FC236}">
                <a16:creationId xmlns:a16="http://schemas.microsoft.com/office/drawing/2014/main" id="{4F429DFC-2DA8-45BC-85C2-B4EEB8B7F471}"/>
              </a:ext>
            </a:extLst>
          </p:cNvPr>
          <p:cNvPicPr>
            <a:picLocks noChangeAspect="1"/>
          </p:cNvPicPr>
          <p:nvPr/>
        </p:nvPicPr>
        <p:blipFill>
          <a:blip r:embed="rId3"/>
          <a:stretch>
            <a:fillRect/>
          </a:stretch>
        </p:blipFill>
        <p:spPr>
          <a:xfrm>
            <a:off x="5101813" y="1428116"/>
            <a:ext cx="4384189" cy="3319354"/>
          </a:xfrm>
          <a:prstGeom prst="rect">
            <a:avLst/>
          </a:prstGeom>
        </p:spPr>
      </p:pic>
      <p:sp>
        <p:nvSpPr>
          <p:cNvPr id="36" name="Rectangle 35">
            <a:extLst>
              <a:ext uri="{FF2B5EF4-FFF2-40B4-BE49-F238E27FC236}">
                <a16:creationId xmlns:a16="http://schemas.microsoft.com/office/drawing/2014/main" id="{17DDCB7D-8D96-4676-BA7F-713E8B9B1AF3}"/>
              </a:ext>
            </a:extLst>
          </p:cNvPr>
          <p:cNvSpPr/>
          <p:nvPr/>
        </p:nvSpPr>
        <p:spPr>
          <a:xfrm>
            <a:off x="5021125" y="329421"/>
            <a:ext cx="21595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Choose K (# comp)</a:t>
            </a:r>
            <a:endParaRPr kumimoji="0" lang="en-US" sz="1800" b="1" i="0" u="sng" strike="noStrike" kern="1200" cap="none" spc="0" normalizeH="0" baseline="0" noProof="0" dirty="0">
              <a:ln>
                <a:noFill/>
              </a:ln>
              <a:solidFill>
                <a:schemeClr val="accent4">
                  <a:lumMod val="75000"/>
                </a:schemeClr>
              </a:solidFill>
              <a:effectLst/>
              <a:uLnTx/>
              <a:uFillTx/>
              <a:latin typeface="Palatino Linotype" panose="02040502050505030304" pitchFamily="18" charset="0"/>
              <a:ea typeface="+mn-ea"/>
              <a:cs typeface="+mn-cs"/>
            </a:endParaRPr>
          </a:p>
        </p:txBody>
      </p:sp>
      <p:sp>
        <p:nvSpPr>
          <p:cNvPr id="39" name="Rectangle 38">
            <a:extLst>
              <a:ext uri="{FF2B5EF4-FFF2-40B4-BE49-F238E27FC236}">
                <a16:creationId xmlns:a16="http://schemas.microsoft.com/office/drawing/2014/main" id="{FE7E17B9-21F1-4C20-9834-EFEDB81736FA}"/>
              </a:ext>
            </a:extLst>
          </p:cNvPr>
          <p:cNvSpPr/>
          <p:nvPr/>
        </p:nvSpPr>
        <p:spPr>
          <a:xfrm>
            <a:off x="5101812" y="4911683"/>
            <a:ext cx="4384189" cy="369332"/>
          </a:xfrm>
          <a:prstGeom prst="rect">
            <a:avLst/>
          </a:prstGeom>
          <a:solidFill>
            <a:schemeClr val="accent5">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K = </a:t>
            </a:r>
            <a:r>
              <a:rPr kumimoji="0" lang="en-US" altLang="zh-CN" sz="1800" b="1" i="0"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7 </a:t>
            </a:r>
            <a:r>
              <a:rPr kumimoji="0" lang="en-US" altLang="zh-CN" sz="1800" b="1" i="0" strike="noStrike" kern="1200" cap="none" spc="0" normalizeH="0" baseline="0" noProof="0" dirty="0">
                <a:ln>
                  <a:noFill/>
                </a:ln>
                <a:solidFill>
                  <a:prstClr val="black"/>
                </a:solidFill>
                <a:effectLst/>
                <a:uLnTx/>
                <a:uFillTx/>
                <a:latin typeface="Palatino Linotype" panose="02040502050505030304" pitchFamily="18" charset="0"/>
                <a:ea typeface="+mn-ea"/>
                <a:cs typeface="+mn-cs"/>
                <a:sym typeface="Wingdings" panose="05000000000000000000" pitchFamily="2" charset="2"/>
              </a:rPr>
              <a:t> 95% variance explained</a:t>
            </a:r>
            <a:r>
              <a:rPr kumimoji="0" lang="en-US" sz="1800" b="1" i="0"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a:t>
            </a:r>
            <a:endParaRPr kumimoji="0" lang="en-US" sz="1800" b="1" i="0" strike="noStrike" kern="1200" cap="none" spc="0" normalizeH="0" baseline="0" noProof="0" dirty="0">
              <a:ln>
                <a:noFill/>
              </a:ln>
              <a:solidFill>
                <a:schemeClr val="accent4">
                  <a:lumMod val="75000"/>
                </a:schemeClr>
              </a:solidFill>
              <a:effectLst/>
              <a:uLnTx/>
              <a:uFillTx/>
              <a:latin typeface="Palatino Linotype" panose="02040502050505030304" pitchFamily="18" charset="0"/>
              <a:ea typeface="+mn-ea"/>
              <a:cs typeface="+mn-cs"/>
            </a:endParaRPr>
          </a:p>
        </p:txBody>
      </p:sp>
      <p:cxnSp>
        <p:nvCxnSpPr>
          <p:cNvPr id="6" name="Straight Arrow Connector 5">
            <a:extLst>
              <a:ext uri="{FF2B5EF4-FFF2-40B4-BE49-F238E27FC236}">
                <a16:creationId xmlns:a16="http://schemas.microsoft.com/office/drawing/2014/main" id="{B8AB409D-28F7-4213-BF5A-5B09B34D06B9}"/>
              </a:ext>
            </a:extLst>
          </p:cNvPr>
          <p:cNvCxnSpPr/>
          <p:nvPr/>
        </p:nvCxnSpPr>
        <p:spPr>
          <a:xfrm flipV="1">
            <a:off x="7335078" y="2064554"/>
            <a:ext cx="0" cy="5764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0033273"/>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2" name="Title 1">
            <a:extLst>
              <a:ext uri="{FF2B5EF4-FFF2-40B4-BE49-F238E27FC236}">
                <a16:creationId xmlns:a16="http://schemas.microsoft.com/office/drawing/2014/main" id="{7E637513-B837-4591-B30A-25D1D1E7AA1E}"/>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b="1" dirty="0">
                <a:solidFill>
                  <a:schemeClr val="bg1"/>
                </a:solidFill>
              </a:rPr>
              <a:t>PCA</a:t>
            </a:r>
          </a:p>
        </p:txBody>
      </p:sp>
      <p:sp>
        <p:nvSpPr>
          <p:cNvPr id="5" name="Content Placeholder 4">
            <a:extLst>
              <a:ext uri="{FF2B5EF4-FFF2-40B4-BE49-F238E27FC236}">
                <a16:creationId xmlns:a16="http://schemas.microsoft.com/office/drawing/2014/main" id="{6D9FA0A9-CC04-4B0B-AC46-45088EDBC74A}"/>
              </a:ext>
            </a:extLst>
          </p:cNvPr>
          <p:cNvSpPr>
            <a:spLocks noGrp="1"/>
          </p:cNvSpPr>
          <p:nvPr>
            <p:ph idx="1"/>
          </p:nvPr>
        </p:nvSpPr>
        <p:spPr>
          <a:xfrm>
            <a:off x="403067" y="2641024"/>
            <a:ext cx="4010828" cy="2382843"/>
          </a:xfrm>
        </p:spPr>
        <p:txBody>
          <a:bodyPr>
            <a:normAutofit/>
          </a:bodyPr>
          <a:lstStyle/>
          <a:p>
            <a:pPr marL="0" indent="0">
              <a:buNone/>
            </a:pPr>
            <a:r>
              <a:rPr lang="en-US" sz="2000" b="1" dirty="0">
                <a:solidFill>
                  <a:schemeClr val="bg1"/>
                </a:solidFill>
              </a:rPr>
              <a:t>Principle Component Analysis</a:t>
            </a:r>
          </a:p>
          <a:p>
            <a:r>
              <a:rPr lang="en-US" sz="2000" dirty="0">
                <a:solidFill>
                  <a:schemeClr val="bg1">
                    <a:lumMod val="65000"/>
                  </a:schemeClr>
                </a:solidFill>
              </a:rPr>
              <a:t>Basic idea</a:t>
            </a:r>
          </a:p>
          <a:p>
            <a:r>
              <a:rPr lang="en-US" sz="2000" dirty="0">
                <a:solidFill>
                  <a:schemeClr val="bg1">
                    <a:lumMod val="65000"/>
                  </a:schemeClr>
                </a:solidFill>
              </a:rPr>
              <a:t>Algorithm</a:t>
            </a:r>
          </a:p>
          <a:p>
            <a:r>
              <a:rPr lang="en-US" altLang="zh-CN" sz="2000" dirty="0">
                <a:solidFill>
                  <a:schemeClr val="bg1"/>
                </a:solidFill>
              </a:rPr>
              <a:t>Implementation</a:t>
            </a:r>
          </a:p>
          <a:p>
            <a:pPr lvl="1"/>
            <a:r>
              <a:rPr lang="en-US" sz="1600" dirty="0">
                <a:solidFill>
                  <a:schemeClr val="accent4">
                    <a:lumMod val="40000"/>
                    <a:lumOff val="60000"/>
                  </a:schemeClr>
                </a:solidFill>
              </a:rPr>
              <a:t>Covariance &amp; Eigenvalues</a:t>
            </a:r>
          </a:p>
        </p:txBody>
      </p:sp>
      <p:sp>
        <p:nvSpPr>
          <p:cNvPr id="3" name="Slide Number Placeholder 2">
            <a:extLst>
              <a:ext uri="{FF2B5EF4-FFF2-40B4-BE49-F238E27FC236}">
                <a16:creationId xmlns:a16="http://schemas.microsoft.com/office/drawing/2014/main" id="{DDE676A3-89C8-490D-BC83-AAF22BDD2CC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62541-BF24-47AD-8649-6920442084F4}" type="slidenum">
              <a:rPr kumimoji="0" lang="en-US" sz="1200" b="0" i="0" u="none" strike="noStrike" kern="1200" cap="none" spc="0" normalizeH="0" baseline="0" noProof="0" smtClean="0">
                <a:ln>
                  <a:noFill/>
                </a:ln>
                <a:solidFill>
                  <a:prstClr val="black">
                    <a:tint val="75000"/>
                  </a:prstClr>
                </a:solidFill>
                <a:effectLst/>
                <a:uLnTx/>
                <a:uFillTx/>
                <a:latin typeface="Palatino Linotype" panose="0204050205050503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tint val="75000"/>
                </a:prstClr>
              </a:solidFill>
              <a:effectLst/>
              <a:uLnTx/>
              <a:uFillTx/>
              <a:latin typeface="Palatino Linotype" panose="02040502050505030304" pitchFamily="18" charset="0"/>
              <a:ea typeface="+mn-ea"/>
              <a:cs typeface="+mn-cs"/>
            </a:endParaRPr>
          </a:p>
        </p:txBody>
      </p:sp>
      <p:sp>
        <p:nvSpPr>
          <p:cNvPr id="36" name="Rectangle 35">
            <a:extLst>
              <a:ext uri="{FF2B5EF4-FFF2-40B4-BE49-F238E27FC236}">
                <a16:creationId xmlns:a16="http://schemas.microsoft.com/office/drawing/2014/main" id="{17DDCB7D-8D96-4676-BA7F-713E8B9B1AF3}"/>
              </a:ext>
            </a:extLst>
          </p:cNvPr>
          <p:cNvSpPr/>
          <p:nvPr/>
        </p:nvSpPr>
        <p:spPr>
          <a:xfrm>
            <a:off x="5021125" y="329421"/>
            <a:ext cx="419858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solidFill>
                  <a:prstClr val="black"/>
                </a:solidFill>
                <a:latin typeface="Palatino Linotype" panose="02040502050505030304" pitchFamily="18" charset="0"/>
              </a:rPr>
              <a:t>First 7 Components </a:t>
            </a:r>
            <a:r>
              <a:rPr lang="en-US" u="sng" dirty="0">
                <a:solidFill>
                  <a:prstClr val="black"/>
                </a:solidFill>
                <a:latin typeface="Palatino Linotype" panose="02040502050505030304" pitchFamily="18" charset="0"/>
              </a:rPr>
              <a:t>(</a:t>
            </a:r>
            <a:r>
              <a:rPr lang="en-US" u="sng" dirty="0" err="1">
                <a:solidFill>
                  <a:prstClr val="black"/>
                </a:solidFill>
                <a:latin typeface="Palatino Linotype" panose="02040502050505030304" pitchFamily="18" charset="0"/>
              </a:rPr>
              <a:t>dif</a:t>
            </a:r>
            <a:r>
              <a:rPr lang="en-US" u="sng" dirty="0">
                <a:solidFill>
                  <a:prstClr val="black"/>
                </a:solidFill>
                <a:latin typeface="Palatino Linotype" panose="02040502050505030304" pitchFamily="18" charset="0"/>
              </a:rPr>
              <a:t> data of paper)</a:t>
            </a:r>
            <a:endParaRPr kumimoji="0" lang="en-US" sz="1800" i="0" u="sng" strike="noStrike" kern="1200" cap="none" spc="0" normalizeH="0" baseline="0" noProof="0" dirty="0">
              <a:ln>
                <a:noFill/>
              </a:ln>
              <a:solidFill>
                <a:srgbClr val="FFC000">
                  <a:lumMod val="75000"/>
                </a:srgbClr>
              </a:solidFill>
              <a:effectLst/>
              <a:uLnTx/>
              <a:uFillTx/>
              <a:latin typeface="Palatino Linotype" panose="02040502050505030304" pitchFamily="18" charset="0"/>
              <a:ea typeface="+mn-ea"/>
              <a:cs typeface="+mn-cs"/>
            </a:endParaRPr>
          </a:p>
        </p:txBody>
      </p:sp>
      <p:pic>
        <p:nvPicPr>
          <p:cNvPr id="4" name="Picture 3">
            <a:extLst>
              <a:ext uri="{FF2B5EF4-FFF2-40B4-BE49-F238E27FC236}">
                <a16:creationId xmlns:a16="http://schemas.microsoft.com/office/drawing/2014/main" id="{C1C68751-1DEF-4635-904C-9F9406F72104}"/>
              </a:ext>
            </a:extLst>
          </p:cNvPr>
          <p:cNvPicPr>
            <a:picLocks noChangeAspect="1"/>
          </p:cNvPicPr>
          <p:nvPr/>
        </p:nvPicPr>
        <p:blipFill rotWithShape="1">
          <a:blip r:embed="rId3"/>
          <a:srcRect r="19324" b="-251"/>
          <a:stretch/>
        </p:blipFill>
        <p:spPr>
          <a:xfrm>
            <a:off x="4882199" y="800099"/>
            <a:ext cx="1963101" cy="1916835"/>
          </a:xfrm>
          <a:prstGeom prst="rect">
            <a:avLst/>
          </a:prstGeom>
        </p:spPr>
      </p:pic>
      <p:pic>
        <p:nvPicPr>
          <p:cNvPr id="6" name="Picture 5">
            <a:extLst>
              <a:ext uri="{FF2B5EF4-FFF2-40B4-BE49-F238E27FC236}">
                <a16:creationId xmlns:a16="http://schemas.microsoft.com/office/drawing/2014/main" id="{6F948985-93A5-4514-B03D-B18CA2F5BB16}"/>
              </a:ext>
            </a:extLst>
          </p:cNvPr>
          <p:cNvPicPr>
            <a:picLocks noChangeAspect="1"/>
          </p:cNvPicPr>
          <p:nvPr/>
        </p:nvPicPr>
        <p:blipFill>
          <a:blip r:embed="rId4"/>
          <a:stretch>
            <a:fillRect/>
          </a:stretch>
        </p:blipFill>
        <p:spPr>
          <a:xfrm>
            <a:off x="6987995" y="799330"/>
            <a:ext cx="1969382" cy="1916835"/>
          </a:xfrm>
          <a:prstGeom prst="rect">
            <a:avLst/>
          </a:prstGeom>
        </p:spPr>
      </p:pic>
      <p:pic>
        <p:nvPicPr>
          <p:cNvPr id="8" name="Picture 7">
            <a:extLst>
              <a:ext uri="{FF2B5EF4-FFF2-40B4-BE49-F238E27FC236}">
                <a16:creationId xmlns:a16="http://schemas.microsoft.com/office/drawing/2014/main" id="{83584A20-02AC-4AE9-892E-A633B0BD8801}"/>
              </a:ext>
            </a:extLst>
          </p:cNvPr>
          <p:cNvPicPr>
            <a:picLocks noChangeAspect="1"/>
          </p:cNvPicPr>
          <p:nvPr/>
        </p:nvPicPr>
        <p:blipFill>
          <a:blip r:embed="rId5"/>
          <a:stretch>
            <a:fillRect/>
          </a:stretch>
        </p:blipFill>
        <p:spPr>
          <a:xfrm>
            <a:off x="9100072" y="800098"/>
            <a:ext cx="1959666" cy="1916067"/>
          </a:xfrm>
          <a:prstGeom prst="rect">
            <a:avLst/>
          </a:prstGeom>
        </p:spPr>
      </p:pic>
      <p:pic>
        <p:nvPicPr>
          <p:cNvPr id="9" name="Picture 8">
            <a:extLst>
              <a:ext uri="{FF2B5EF4-FFF2-40B4-BE49-F238E27FC236}">
                <a16:creationId xmlns:a16="http://schemas.microsoft.com/office/drawing/2014/main" id="{8AEC23C2-0286-4179-95F1-CD9B22A140F1}"/>
              </a:ext>
            </a:extLst>
          </p:cNvPr>
          <p:cNvPicPr>
            <a:picLocks noChangeAspect="1"/>
          </p:cNvPicPr>
          <p:nvPr/>
        </p:nvPicPr>
        <p:blipFill>
          <a:blip r:embed="rId6"/>
          <a:stretch>
            <a:fillRect/>
          </a:stretch>
        </p:blipFill>
        <p:spPr>
          <a:xfrm>
            <a:off x="4882199" y="2782119"/>
            <a:ext cx="1963101" cy="1901826"/>
          </a:xfrm>
          <a:prstGeom prst="rect">
            <a:avLst/>
          </a:prstGeom>
        </p:spPr>
      </p:pic>
      <p:pic>
        <p:nvPicPr>
          <p:cNvPr id="10" name="Picture 9">
            <a:extLst>
              <a:ext uri="{FF2B5EF4-FFF2-40B4-BE49-F238E27FC236}">
                <a16:creationId xmlns:a16="http://schemas.microsoft.com/office/drawing/2014/main" id="{0CF7AD5D-CE67-41C4-9155-0C892B3619E0}"/>
              </a:ext>
            </a:extLst>
          </p:cNvPr>
          <p:cNvPicPr>
            <a:picLocks noChangeAspect="1"/>
          </p:cNvPicPr>
          <p:nvPr/>
        </p:nvPicPr>
        <p:blipFill>
          <a:blip r:embed="rId7"/>
          <a:stretch>
            <a:fillRect/>
          </a:stretch>
        </p:blipFill>
        <p:spPr>
          <a:xfrm>
            <a:off x="6987995" y="2782119"/>
            <a:ext cx="1969382" cy="1906972"/>
          </a:xfrm>
          <a:prstGeom prst="rect">
            <a:avLst/>
          </a:prstGeom>
        </p:spPr>
      </p:pic>
      <p:pic>
        <p:nvPicPr>
          <p:cNvPr id="11" name="Picture 10">
            <a:extLst>
              <a:ext uri="{FF2B5EF4-FFF2-40B4-BE49-F238E27FC236}">
                <a16:creationId xmlns:a16="http://schemas.microsoft.com/office/drawing/2014/main" id="{F8D43BAF-F0EF-4CAA-A080-DEEE1D040B11}"/>
              </a:ext>
            </a:extLst>
          </p:cNvPr>
          <p:cNvPicPr>
            <a:picLocks noChangeAspect="1"/>
          </p:cNvPicPr>
          <p:nvPr/>
        </p:nvPicPr>
        <p:blipFill>
          <a:blip r:embed="rId8"/>
          <a:stretch>
            <a:fillRect/>
          </a:stretch>
        </p:blipFill>
        <p:spPr>
          <a:xfrm>
            <a:off x="9090356" y="2801169"/>
            <a:ext cx="1959666" cy="1913879"/>
          </a:xfrm>
          <a:prstGeom prst="rect">
            <a:avLst/>
          </a:prstGeom>
        </p:spPr>
      </p:pic>
      <p:pic>
        <p:nvPicPr>
          <p:cNvPr id="13" name="Picture 12">
            <a:extLst>
              <a:ext uri="{FF2B5EF4-FFF2-40B4-BE49-F238E27FC236}">
                <a16:creationId xmlns:a16="http://schemas.microsoft.com/office/drawing/2014/main" id="{0F9B5E8E-862F-49C9-AF29-C2D3672617B5}"/>
              </a:ext>
            </a:extLst>
          </p:cNvPr>
          <p:cNvPicPr>
            <a:picLocks noChangeAspect="1"/>
          </p:cNvPicPr>
          <p:nvPr/>
        </p:nvPicPr>
        <p:blipFill rotWithShape="1">
          <a:blip r:embed="rId9"/>
          <a:srcRect r="20967" b="1961"/>
          <a:stretch/>
        </p:blipFill>
        <p:spPr>
          <a:xfrm>
            <a:off x="4895163" y="4749130"/>
            <a:ext cx="1950137" cy="1862077"/>
          </a:xfrm>
          <a:prstGeom prst="rect">
            <a:avLst/>
          </a:prstGeom>
        </p:spPr>
      </p:pic>
      <p:pic>
        <p:nvPicPr>
          <p:cNvPr id="16" name="Picture 15">
            <a:extLst>
              <a:ext uri="{FF2B5EF4-FFF2-40B4-BE49-F238E27FC236}">
                <a16:creationId xmlns:a16="http://schemas.microsoft.com/office/drawing/2014/main" id="{19A0C021-12B6-4479-8529-BC1827F34D95}"/>
              </a:ext>
            </a:extLst>
          </p:cNvPr>
          <p:cNvPicPr>
            <a:picLocks noChangeAspect="1"/>
          </p:cNvPicPr>
          <p:nvPr/>
        </p:nvPicPr>
        <p:blipFill rotWithShape="1">
          <a:blip r:embed="rId9"/>
          <a:srcRect l="77089" t="4526" b="41255"/>
          <a:stretch/>
        </p:blipFill>
        <p:spPr>
          <a:xfrm>
            <a:off x="6996567" y="4791119"/>
            <a:ext cx="976119" cy="1820087"/>
          </a:xfrm>
          <a:prstGeom prst="rect">
            <a:avLst/>
          </a:prstGeom>
        </p:spPr>
      </p:pic>
    </p:spTree>
    <p:extLst>
      <p:ext uri="{BB962C8B-B14F-4D97-AF65-F5344CB8AC3E}">
        <p14:creationId xmlns:p14="http://schemas.microsoft.com/office/powerpoint/2010/main" val="1207324106"/>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2" name="Title 1">
            <a:extLst>
              <a:ext uri="{FF2B5EF4-FFF2-40B4-BE49-F238E27FC236}">
                <a16:creationId xmlns:a16="http://schemas.microsoft.com/office/drawing/2014/main" id="{7E637513-B837-4591-B30A-25D1D1E7AA1E}"/>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b="1" dirty="0">
                <a:solidFill>
                  <a:schemeClr val="bg1"/>
                </a:solidFill>
              </a:rPr>
              <a:t>PCA</a:t>
            </a:r>
          </a:p>
        </p:txBody>
      </p:sp>
      <p:sp>
        <p:nvSpPr>
          <p:cNvPr id="5" name="Content Placeholder 4">
            <a:extLst>
              <a:ext uri="{FF2B5EF4-FFF2-40B4-BE49-F238E27FC236}">
                <a16:creationId xmlns:a16="http://schemas.microsoft.com/office/drawing/2014/main" id="{6D9FA0A9-CC04-4B0B-AC46-45088EDBC74A}"/>
              </a:ext>
            </a:extLst>
          </p:cNvPr>
          <p:cNvSpPr>
            <a:spLocks noGrp="1"/>
          </p:cNvSpPr>
          <p:nvPr>
            <p:ph idx="1"/>
          </p:nvPr>
        </p:nvSpPr>
        <p:spPr>
          <a:xfrm>
            <a:off x="403067" y="2641024"/>
            <a:ext cx="4010828" cy="2382843"/>
          </a:xfrm>
        </p:spPr>
        <p:txBody>
          <a:bodyPr>
            <a:normAutofit/>
          </a:bodyPr>
          <a:lstStyle/>
          <a:p>
            <a:pPr marL="0" indent="0">
              <a:buNone/>
            </a:pPr>
            <a:r>
              <a:rPr lang="en-US" sz="2000" b="1" dirty="0">
                <a:solidFill>
                  <a:schemeClr val="bg1"/>
                </a:solidFill>
              </a:rPr>
              <a:t>Principle Component Analysis</a:t>
            </a:r>
          </a:p>
          <a:p>
            <a:r>
              <a:rPr lang="en-US" sz="2000" dirty="0">
                <a:solidFill>
                  <a:schemeClr val="bg1">
                    <a:lumMod val="65000"/>
                  </a:schemeClr>
                </a:solidFill>
              </a:rPr>
              <a:t>Basic idea</a:t>
            </a:r>
          </a:p>
          <a:p>
            <a:r>
              <a:rPr lang="en-US" sz="2000" dirty="0">
                <a:solidFill>
                  <a:schemeClr val="bg1">
                    <a:lumMod val="65000"/>
                  </a:schemeClr>
                </a:solidFill>
              </a:rPr>
              <a:t>Algorithm</a:t>
            </a:r>
          </a:p>
          <a:p>
            <a:r>
              <a:rPr lang="en-US" altLang="zh-CN" sz="2000" dirty="0">
                <a:solidFill>
                  <a:schemeClr val="bg1"/>
                </a:solidFill>
              </a:rPr>
              <a:t>Implementation</a:t>
            </a:r>
          </a:p>
          <a:p>
            <a:pPr lvl="1"/>
            <a:r>
              <a:rPr lang="en-US" sz="1600" dirty="0">
                <a:solidFill>
                  <a:schemeClr val="bg2">
                    <a:lumMod val="75000"/>
                  </a:schemeClr>
                </a:solidFill>
              </a:rPr>
              <a:t>Covariance &amp; Eigenvalues</a:t>
            </a:r>
          </a:p>
          <a:p>
            <a:pPr lvl="1"/>
            <a:r>
              <a:rPr lang="en-US" sz="1600" dirty="0" err="1">
                <a:solidFill>
                  <a:schemeClr val="accent4">
                    <a:lumMod val="40000"/>
                    <a:lumOff val="60000"/>
                  </a:schemeClr>
                </a:solidFill>
              </a:rPr>
              <a:t>pca</a:t>
            </a:r>
            <a:r>
              <a:rPr lang="en-US" sz="1600" dirty="0">
                <a:solidFill>
                  <a:schemeClr val="accent4">
                    <a:lumMod val="40000"/>
                    <a:lumOff val="60000"/>
                  </a:schemeClr>
                </a:solidFill>
              </a:rPr>
              <a:t>() function</a:t>
            </a:r>
          </a:p>
          <a:p>
            <a:endParaRPr lang="en-US" sz="2000" dirty="0">
              <a:solidFill>
                <a:schemeClr val="bg1"/>
              </a:solidFill>
            </a:endParaRPr>
          </a:p>
        </p:txBody>
      </p:sp>
      <p:sp>
        <p:nvSpPr>
          <p:cNvPr id="3" name="Slide Number Placeholder 2">
            <a:extLst>
              <a:ext uri="{FF2B5EF4-FFF2-40B4-BE49-F238E27FC236}">
                <a16:creationId xmlns:a16="http://schemas.microsoft.com/office/drawing/2014/main" id="{DDE676A3-89C8-490D-BC83-AAF22BDD2CC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62541-BF24-47AD-8649-6920442084F4}" type="slidenum">
              <a:rPr kumimoji="0" lang="en-US" sz="1200" b="0" i="0" u="none" strike="noStrike" kern="1200" cap="none" spc="0" normalizeH="0" baseline="0" noProof="0" smtClean="0">
                <a:ln>
                  <a:noFill/>
                </a:ln>
                <a:solidFill>
                  <a:prstClr val="black">
                    <a:tint val="75000"/>
                  </a:prstClr>
                </a:solidFill>
                <a:effectLst/>
                <a:uLnTx/>
                <a:uFillTx/>
                <a:latin typeface="Palatino Linotype" panose="0204050205050503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tint val="75000"/>
                </a:prstClr>
              </a:solidFill>
              <a:effectLst/>
              <a:uLnTx/>
              <a:uFillTx/>
              <a:latin typeface="Palatino Linotype" panose="02040502050505030304" pitchFamily="18" charset="0"/>
              <a:ea typeface="+mn-ea"/>
              <a:cs typeface="+mn-cs"/>
            </a:endParaRPr>
          </a:p>
        </p:txBody>
      </p:sp>
      <p:sp>
        <p:nvSpPr>
          <p:cNvPr id="36" name="Rectangle 35">
            <a:extLst>
              <a:ext uri="{FF2B5EF4-FFF2-40B4-BE49-F238E27FC236}">
                <a16:creationId xmlns:a16="http://schemas.microsoft.com/office/drawing/2014/main" id="{17DDCB7D-8D96-4676-BA7F-713E8B9B1AF3}"/>
              </a:ext>
            </a:extLst>
          </p:cNvPr>
          <p:cNvSpPr/>
          <p:nvPr/>
        </p:nvSpPr>
        <p:spPr>
          <a:xfrm>
            <a:off x="5021125" y="329421"/>
            <a:ext cx="428194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sng" strike="noStrike" kern="1200" cap="none" spc="0" normalizeH="0" baseline="0" noProof="0" dirty="0">
                <a:ln>
                  <a:noFill/>
                </a:ln>
                <a:solidFill>
                  <a:prstClr val="black"/>
                </a:solidFill>
                <a:effectLst/>
                <a:uLnTx/>
                <a:uFillTx/>
                <a:latin typeface="Palatino Linotype" panose="02040502050505030304" pitchFamily="18" charset="0"/>
                <a:ea typeface="等线" panose="03000509000000000000" pitchFamily="65" charset="-122"/>
                <a:cs typeface="+mn-cs"/>
              </a:rPr>
              <a:t>Compare with </a:t>
            </a:r>
            <a:r>
              <a:rPr kumimoji="0" lang="en-US" altLang="zh-CN" sz="1800" b="1" i="0" u="sng" strike="noStrike" kern="1200" cap="none" spc="0" normalizeH="0" baseline="0" noProof="0" dirty="0" err="1">
                <a:ln>
                  <a:noFill/>
                </a:ln>
                <a:solidFill>
                  <a:prstClr val="black"/>
                </a:solidFill>
                <a:effectLst/>
                <a:uLnTx/>
                <a:uFillTx/>
                <a:latin typeface="Palatino Linotype" panose="02040502050505030304" pitchFamily="18" charset="0"/>
                <a:ea typeface="等线" panose="03000509000000000000" pitchFamily="65" charset="-122"/>
                <a:cs typeface="+mn-cs"/>
              </a:rPr>
              <a:t>pca</a:t>
            </a:r>
            <a:r>
              <a:rPr kumimoji="0" lang="en-US" altLang="zh-CN" sz="1800" b="1" i="0" u="sng" strike="noStrike" kern="1200" cap="none" spc="0" normalizeH="0" baseline="0" noProof="0" dirty="0">
                <a:ln>
                  <a:noFill/>
                </a:ln>
                <a:solidFill>
                  <a:prstClr val="black"/>
                </a:solidFill>
                <a:effectLst/>
                <a:uLnTx/>
                <a:uFillTx/>
                <a:latin typeface="Palatino Linotype" panose="02040502050505030304" pitchFamily="18" charset="0"/>
                <a:ea typeface="等线" panose="03000509000000000000" pitchFamily="65" charset="-122"/>
                <a:cs typeface="+mn-cs"/>
              </a:rPr>
              <a:t>() function in </a:t>
            </a:r>
            <a:r>
              <a:rPr kumimoji="0" lang="en-US" altLang="zh-CN" sz="1800" b="1" i="0" u="sng" strike="noStrike" kern="1200" cap="none" spc="0" normalizeH="0" baseline="0" noProof="0" dirty="0" err="1">
                <a:ln>
                  <a:noFill/>
                </a:ln>
                <a:solidFill>
                  <a:prstClr val="black"/>
                </a:solidFill>
                <a:effectLst/>
                <a:uLnTx/>
                <a:uFillTx/>
                <a:latin typeface="Palatino Linotype" panose="02040502050505030304" pitchFamily="18" charset="0"/>
                <a:ea typeface="等线" panose="03000509000000000000" pitchFamily="65" charset="-122"/>
                <a:cs typeface="+mn-cs"/>
              </a:rPr>
              <a:t>matlab</a:t>
            </a:r>
            <a:endParaRPr kumimoji="0" lang="en-US" sz="1800" b="1" i="0" u="sng" strike="noStrike" kern="1200" cap="none" spc="0" normalizeH="0" baseline="0" noProof="0" dirty="0">
              <a:ln>
                <a:noFill/>
              </a:ln>
              <a:solidFill>
                <a:srgbClr val="FFC000">
                  <a:lumMod val="75000"/>
                </a:srgbClr>
              </a:solidFill>
              <a:effectLst/>
              <a:uLnTx/>
              <a:uFillTx/>
              <a:latin typeface="Palatino Linotype" panose="02040502050505030304" pitchFamily="18" charset="0"/>
              <a:ea typeface="+mn-ea"/>
              <a:cs typeface="+mn-cs"/>
            </a:endParaRPr>
          </a:p>
        </p:txBody>
      </p:sp>
      <p:pic>
        <p:nvPicPr>
          <p:cNvPr id="7" name="Picture 6">
            <a:extLst>
              <a:ext uri="{FF2B5EF4-FFF2-40B4-BE49-F238E27FC236}">
                <a16:creationId xmlns:a16="http://schemas.microsoft.com/office/drawing/2014/main" id="{28D1E985-0B7C-4DAF-B5C3-A8E759DC788C}"/>
              </a:ext>
            </a:extLst>
          </p:cNvPr>
          <p:cNvPicPr>
            <a:picLocks noChangeAspect="1"/>
          </p:cNvPicPr>
          <p:nvPr/>
        </p:nvPicPr>
        <p:blipFill>
          <a:blip r:embed="rId3"/>
          <a:stretch>
            <a:fillRect/>
          </a:stretch>
        </p:blipFill>
        <p:spPr>
          <a:xfrm>
            <a:off x="5095510" y="764006"/>
            <a:ext cx="3068775" cy="2019166"/>
          </a:xfrm>
          <a:prstGeom prst="rect">
            <a:avLst/>
          </a:prstGeom>
        </p:spPr>
      </p:pic>
      <p:pic>
        <p:nvPicPr>
          <p:cNvPr id="14" name="Picture 13">
            <a:extLst>
              <a:ext uri="{FF2B5EF4-FFF2-40B4-BE49-F238E27FC236}">
                <a16:creationId xmlns:a16="http://schemas.microsoft.com/office/drawing/2014/main" id="{544EA220-7156-4492-AC4A-0C4AC0CA1316}"/>
              </a:ext>
            </a:extLst>
          </p:cNvPr>
          <p:cNvPicPr>
            <a:picLocks noChangeAspect="1"/>
          </p:cNvPicPr>
          <p:nvPr/>
        </p:nvPicPr>
        <p:blipFill>
          <a:blip r:embed="rId4"/>
          <a:stretch>
            <a:fillRect/>
          </a:stretch>
        </p:blipFill>
        <p:spPr>
          <a:xfrm>
            <a:off x="5083309" y="2848425"/>
            <a:ext cx="1980799" cy="1932033"/>
          </a:xfrm>
          <a:prstGeom prst="rect">
            <a:avLst/>
          </a:prstGeom>
        </p:spPr>
      </p:pic>
      <p:pic>
        <p:nvPicPr>
          <p:cNvPr id="17" name="Picture 16">
            <a:extLst>
              <a:ext uri="{FF2B5EF4-FFF2-40B4-BE49-F238E27FC236}">
                <a16:creationId xmlns:a16="http://schemas.microsoft.com/office/drawing/2014/main" id="{37B287AC-FC97-43AD-AAD8-E1461A2B7420}"/>
              </a:ext>
            </a:extLst>
          </p:cNvPr>
          <p:cNvPicPr>
            <a:picLocks noChangeAspect="1"/>
          </p:cNvPicPr>
          <p:nvPr/>
        </p:nvPicPr>
        <p:blipFill>
          <a:blip r:embed="rId5"/>
          <a:stretch>
            <a:fillRect/>
          </a:stretch>
        </p:blipFill>
        <p:spPr>
          <a:xfrm>
            <a:off x="7186884" y="2848424"/>
            <a:ext cx="2044443" cy="1932033"/>
          </a:xfrm>
          <a:prstGeom prst="rect">
            <a:avLst/>
          </a:prstGeom>
        </p:spPr>
      </p:pic>
      <p:pic>
        <p:nvPicPr>
          <p:cNvPr id="18" name="Picture 17">
            <a:extLst>
              <a:ext uri="{FF2B5EF4-FFF2-40B4-BE49-F238E27FC236}">
                <a16:creationId xmlns:a16="http://schemas.microsoft.com/office/drawing/2014/main" id="{9C90FC62-1550-4CF4-B40A-D243C7814B3D}"/>
              </a:ext>
            </a:extLst>
          </p:cNvPr>
          <p:cNvPicPr>
            <a:picLocks noChangeAspect="1"/>
          </p:cNvPicPr>
          <p:nvPr/>
        </p:nvPicPr>
        <p:blipFill>
          <a:blip r:embed="rId6"/>
          <a:stretch>
            <a:fillRect/>
          </a:stretch>
        </p:blipFill>
        <p:spPr>
          <a:xfrm>
            <a:off x="9354103" y="2848424"/>
            <a:ext cx="2023366" cy="1932033"/>
          </a:xfrm>
          <a:prstGeom prst="rect">
            <a:avLst/>
          </a:prstGeom>
        </p:spPr>
      </p:pic>
      <p:pic>
        <p:nvPicPr>
          <p:cNvPr id="19" name="Picture 18">
            <a:extLst>
              <a:ext uri="{FF2B5EF4-FFF2-40B4-BE49-F238E27FC236}">
                <a16:creationId xmlns:a16="http://schemas.microsoft.com/office/drawing/2014/main" id="{FA435499-7CAA-41D2-B891-379CD8FFC17C}"/>
              </a:ext>
            </a:extLst>
          </p:cNvPr>
          <p:cNvPicPr>
            <a:picLocks noChangeAspect="1"/>
          </p:cNvPicPr>
          <p:nvPr/>
        </p:nvPicPr>
        <p:blipFill>
          <a:blip r:embed="rId7"/>
          <a:stretch>
            <a:fillRect/>
          </a:stretch>
        </p:blipFill>
        <p:spPr>
          <a:xfrm>
            <a:off x="5087517" y="4851945"/>
            <a:ext cx="1959973" cy="1904633"/>
          </a:xfrm>
          <a:prstGeom prst="rect">
            <a:avLst/>
          </a:prstGeom>
        </p:spPr>
      </p:pic>
      <p:pic>
        <p:nvPicPr>
          <p:cNvPr id="20" name="Picture 19">
            <a:extLst>
              <a:ext uri="{FF2B5EF4-FFF2-40B4-BE49-F238E27FC236}">
                <a16:creationId xmlns:a16="http://schemas.microsoft.com/office/drawing/2014/main" id="{81230EDE-4AE3-4F73-AF75-5F0C56F37914}"/>
              </a:ext>
            </a:extLst>
          </p:cNvPr>
          <p:cNvPicPr>
            <a:picLocks noChangeAspect="1"/>
          </p:cNvPicPr>
          <p:nvPr/>
        </p:nvPicPr>
        <p:blipFill>
          <a:blip r:embed="rId8"/>
          <a:stretch>
            <a:fillRect/>
          </a:stretch>
        </p:blipFill>
        <p:spPr>
          <a:xfrm>
            <a:off x="7173885" y="4845709"/>
            <a:ext cx="1982815" cy="1929786"/>
          </a:xfrm>
          <a:prstGeom prst="rect">
            <a:avLst/>
          </a:prstGeom>
        </p:spPr>
      </p:pic>
      <p:pic>
        <p:nvPicPr>
          <p:cNvPr id="22" name="Picture 21">
            <a:extLst>
              <a:ext uri="{FF2B5EF4-FFF2-40B4-BE49-F238E27FC236}">
                <a16:creationId xmlns:a16="http://schemas.microsoft.com/office/drawing/2014/main" id="{1EF57CF2-4941-4DC4-82F8-7D1792D2C225}"/>
              </a:ext>
            </a:extLst>
          </p:cNvPr>
          <p:cNvPicPr>
            <a:picLocks noChangeAspect="1"/>
          </p:cNvPicPr>
          <p:nvPr/>
        </p:nvPicPr>
        <p:blipFill rotWithShape="1">
          <a:blip r:embed="rId9"/>
          <a:srcRect l="77089" t="4526" b="41255"/>
          <a:stretch/>
        </p:blipFill>
        <p:spPr>
          <a:xfrm>
            <a:off x="9436100" y="4925374"/>
            <a:ext cx="976119" cy="1820087"/>
          </a:xfrm>
          <a:prstGeom prst="rect">
            <a:avLst/>
          </a:prstGeom>
        </p:spPr>
      </p:pic>
      <p:sp>
        <p:nvSpPr>
          <p:cNvPr id="23" name="Rectangle 22">
            <a:extLst>
              <a:ext uri="{FF2B5EF4-FFF2-40B4-BE49-F238E27FC236}">
                <a16:creationId xmlns:a16="http://schemas.microsoft.com/office/drawing/2014/main" id="{F8E9CEF3-FFA7-49CA-ADA8-48BDEB55EF1E}"/>
              </a:ext>
            </a:extLst>
          </p:cNvPr>
          <p:cNvSpPr/>
          <p:nvPr/>
        </p:nvSpPr>
        <p:spPr>
          <a:xfrm>
            <a:off x="8238672" y="764005"/>
            <a:ext cx="3724426" cy="1569660"/>
          </a:xfrm>
          <a:prstGeom prst="rect">
            <a:avLst/>
          </a:prstGeom>
        </p:spPr>
        <p:txBody>
          <a:bodyPr wrap="square">
            <a:spAutoFit/>
          </a:bodyPr>
          <a:lstStyle/>
          <a:p>
            <a:r>
              <a:rPr lang="en-US" altLang="zh-CN" sz="1600" b="1" dirty="0">
                <a:solidFill>
                  <a:schemeClr val="accent5">
                    <a:lumMod val="75000"/>
                  </a:schemeClr>
                </a:solidFill>
                <a:latin typeface="Palatino Linotype" panose="02040502050505030304" pitchFamily="18" charset="0"/>
              </a:rPr>
              <a:t>Differences:</a:t>
            </a:r>
          </a:p>
          <a:p>
            <a:endParaRPr lang="en-US" altLang="zh-CN" sz="1600" b="1" dirty="0">
              <a:solidFill>
                <a:schemeClr val="accent5">
                  <a:lumMod val="75000"/>
                </a:schemeClr>
              </a:solidFill>
              <a:latin typeface="Palatino Linotype" panose="02040502050505030304" pitchFamily="18" charset="0"/>
            </a:endParaRPr>
          </a:p>
          <a:p>
            <a:pPr marL="342900" indent="-342900">
              <a:buAutoNum type="arabicPeriod"/>
            </a:pPr>
            <a:r>
              <a:rPr lang="en-US" altLang="zh-CN" sz="1600" dirty="0">
                <a:solidFill>
                  <a:schemeClr val="accent5">
                    <a:lumMod val="75000"/>
                  </a:schemeClr>
                </a:solidFill>
                <a:latin typeface="Palatino Linotype" panose="02040502050505030304" pitchFamily="18" charset="0"/>
              </a:rPr>
              <a:t>Slightly </a:t>
            </a:r>
            <a:r>
              <a:rPr lang="en-US" altLang="zh-CN" sz="1600" dirty="0" err="1">
                <a:solidFill>
                  <a:schemeClr val="accent5">
                    <a:lumMod val="75000"/>
                  </a:schemeClr>
                </a:solidFill>
                <a:latin typeface="Palatino Linotype" panose="02040502050505030304" pitchFamily="18" charset="0"/>
              </a:rPr>
              <a:t>dif</a:t>
            </a:r>
            <a:r>
              <a:rPr lang="en-US" altLang="zh-CN" sz="1600" dirty="0">
                <a:solidFill>
                  <a:schemeClr val="accent5">
                    <a:lumMod val="75000"/>
                  </a:schemeClr>
                </a:solidFill>
                <a:latin typeface="Palatino Linotype" panose="02040502050505030304" pitchFamily="18" charset="0"/>
              </a:rPr>
              <a:t> percentage</a:t>
            </a:r>
          </a:p>
          <a:p>
            <a:pPr marL="342900" indent="-342900">
              <a:buAutoNum type="arabicPeriod"/>
            </a:pPr>
            <a:endParaRPr lang="en-US" altLang="zh-CN" sz="1600" dirty="0">
              <a:solidFill>
                <a:schemeClr val="accent5">
                  <a:lumMod val="75000"/>
                </a:schemeClr>
              </a:solidFill>
              <a:latin typeface="Palatino Linotype" panose="02040502050505030304" pitchFamily="18" charset="0"/>
            </a:endParaRPr>
          </a:p>
          <a:p>
            <a:pPr marL="342900" indent="-342900">
              <a:buAutoNum type="arabicPeriod"/>
            </a:pPr>
            <a:endParaRPr lang="en-US" altLang="zh-CN" sz="1600" dirty="0">
              <a:solidFill>
                <a:schemeClr val="accent5">
                  <a:lumMod val="75000"/>
                </a:schemeClr>
              </a:solidFill>
              <a:latin typeface="Palatino Linotype" panose="02040502050505030304" pitchFamily="18" charset="0"/>
            </a:endParaRPr>
          </a:p>
          <a:p>
            <a:pPr marL="342900" indent="-342900">
              <a:buAutoNum type="arabicPeriod"/>
            </a:pPr>
            <a:r>
              <a:rPr lang="en-US" sz="1600" dirty="0">
                <a:solidFill>
                  <a:schemeClr val="accent5">
                    <a:lumMod val="75000"/>
                  </a:schemeClr>
                </a:solidFill>
                <a:latin typeface="Palatino Linotype" panose="02040502050505030304" pitchFamily="18" charset="0"/>
              </a:rPr>
              <a:t>Flipped plots for comp 2, 3, 5, 6, 7</a:t>
            </a:r>
          </a:p>
        </p:txBody>
      </p:sp>
    </p:spTree>
    <p:extLst>
      <p:ext uri="{BB962C8B-B14F-4D97-AF65-F5344CB8AC3E}">
        <p14:creationId xmlns:p14="http://schemas.microsoft.com/office/powerpoint/2010/main" val="1569284219"/>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2" name="Title 1">
            <a:extLst>
              <a:ext uri="{FF2B5EF4-FFF2-40B4-BE49-F238E27FC236}">
                <a16:creationId xmlns:a16="http://schemas.microsoft.com/office/drawing/2014/main" id="{7E637513-B837-4591-B30A-25D1D1E7AA1E}"/>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b="1" dirty="0">
                <a:solidFill>
                  <a:schemeClr val="bg1"/>
                </a:solidFill>
              </a:rPr>
              <a:t>PCA</a:t>
            </a:r>
          </a:p>
        </p:txBody>
      </p:sp>
      <p:sp>
        <p:nvSpPr>
          <p:cNvPr id="5" name="Content Placeholder 4">
            <a:extLst>
              <a:ext uri="{FF2B5EF4-FFF2-40B4-BE49-F238E27FC236}">
                <a16:creationId xmlns:a16="http://schemas.microsoft.com/office/drawing/2014/main" id="{6D9FA0A9-CC04-4B0B-AC46-45088EDBC74A}"/>
              </a:ext>
            </a:extLst>
          </p:cNvPr>
          <p:cNvSpPr>
            <a:spLocks noGrp="1"/>
          </p:cNvSpPr>
          <p:nvPr>
            <p:ph idx="1"/>
          </p:nvPr>
        </p:nvSpPr>
        <p:spPr>
          <a:xfrm>
            <a:off x="403067" y="2641024"/>
            <a:ext cx="4010828" cy="2382843"/>
          </a:xfrm>
        </p:spPr>
        <p:txBody>
          <a:bodyPr>
            <a:normAutofit/>
          </a:bodyPr>
          <a:lstStyle/>
          <a:p>
            <a:pPr marL="0" indent="0">
              <a:buNone/>
            </a:pPr>
            <a:r>
              <a:rPr lang="en-US" sz="2000" b="1" dirty="0">
                <a:solidFill>
                  <a:schemeClr val="bg1"/>
                </a:solidFill>
              </a:rPr>
              <a:t>Principle Component Analysis</a:t>
            </a:r>
          </a:p>
          <a:p>
            <a:r>
              <a:rPr lang="en-US" sz="2000" dirty="0">
                <a:solidFill>
                  <a:schemeClr val="bg1">
                    <a:lumMod val="65000"/>
                  </a:schemeClr>
                </a:solidFill>
              </a:rPr>
              <a:t>Basic idea</a:t>
            </a:r>
          </a:p>
          <a:p>
            <a:r>
              <a:rPr lang="en-US" sz="2000" dirty="0">
                <a:solidFill>
                  <a:schemeClr val="bg1">
                    <a:lumMod val="65000"/>
                  </a:schemeClr>
                </a:solidFill>
              </a:rPr>
              <a:t>Algorithm</a:t>
            </a:r>
          </a:p>
          <a:p>
            <a:r>
              <a:rPr lang="en-US" altLang="zh-CN" sz="2000" dirty="0">
                <a:solidFill>
                  <a:schemeClr val="bg1"/>
                </a:solidFill>
              </a:rPr>
              <a:t>Implementation</a:t>
            </a:r>
          </a:p>
          <a:p>
            <a:pPr lvl="1"/>
            <a:r>
              <a:rPr lang="en-US" sz="1600" dirty="0">
                <a:solidFill>
                  <a:schemeClr val="bg2">
                    <a:lumMod val="75000"/>
                  </a:schemeClr>
                </a:solidFill>
              </a:rPr>
              <a:t>Covariance &amp; Eigenvalues</a:t>
            </a:r>
          </a:p>
          <a:p>
            <a:pPr lvl="1"/>
            <a:r>
              <a:rPr lang="en-US" sz="1600" dirty="0" err="1">
                <a:solidFill>
                  <a:schemeClr val="bg1"/>
                </a:solidFill>
              </a:rPr>
              <a:t>pca</a:t>
            </a:r>
            <a:r>
              <a:rPr lang="en-US" sz="1600" dirty="0">
                <a:solidFill>
                  <a:schemeClr val="bg1"/>
                </a:solidFill>
              </a:rPr>
              <a:t>() function</a:t>
            </a:r>
          </a:p>
          <a:p>
            <a:pPr lvl="1"/>
            <a:endParaRPr lang="en-US" sz="1600" dirty="0">
              <a:solidFill>
                <a:schemeClr val="bg1"/>
              </a:solidFill>
            </a:endParaRPr>
          </a:p>
        </p:txBody>
      </p:sp>
      <p:sp>
        <p:nvSpPr>
          <p:cNvPr id="3" name="Slide Number Placeholder 2">
            <a:extLst>
              <a:ext uri="{FF2B5EF4-FFF2-40B4-BE49-F238E27FC236}">
                <a16:creationId xmlns:a16="http://schemas.microsoft.com/office/drawing/2014/main" id="{DDE676A3-89C8-490D-BC83-AAF22BDD2CC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62541-BF24-47AD-8649-6920442084F4}" type="slidenum">
              <a:rPr kumimoji="0" lang="en-US" sz="1200" b="0" i="0" u="none" strike="noStrike" kern="1200" cap="none" spc="0" normalizeH="0" baseline="0" noProof="0" smtClean="0">
                <a:ln>
                  <a:noFill/>
                </a:ln>
                <a:solidFill>
                  <a:prstClr val="black">
                    <a:tint val="75000"/>
                  </a:prstClr>
                </a:solidFill>
                <a:effectLst/>
                <a:uLnTx/>
                <a:uFillTx/>
                <a:latin typeface="Palatino Linotype" panose="0204050205050503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tint val="75000"/>
                </a:prstClr>
              </a:solidFill>
              <a:effectLst/>
              <a:uLnTx/>
              <a:uFillTx/>
              <a:latin typeface="Palatino Linotype" panose="02040502050505030304" pitchFamily="18" charset="0"/>
              <a:ea typeface="+mn-ea"/>
              <a:cs typeface="+mn-cs"/>
            </a:endParaRPr>
          </a:p>
        </p:txBody>
      </p:sp>
      <p:sp>
        <p:nvSpPr>
          <p:cNvPr id="36" name="Rectangle 35">
            <a:extLst>
              <a:ext uri="{FF2B5EF4-FFF2-40B4-BE49-F238E27FC236}">
                <a16:creationId xmlns:a16="http://schemas.microsoft.com/office/drawing/2014/main" id="{17DDCB7D-8D96-4676-BA7F-713E8B9B1AF3}"/>
              </a:ext>
            </a:extLst>
          </p:cNvPr>
          <p:cNvSpPr/>
          <p:nvPr/>
        </p:nvSpPr>
        <p:spPr>
          <a:xfrm>
            <a:off x="5021125" y="329421"/>
            <a:ext cx="32175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sng" strike="noStrike" kern="1200" cap="none" spc="0" normalizeH="0" baseline="0" noProof="0" dirty="0">
                <a:ln>
                  <a:noFill/>
                </a:ln>
                <a:solidFill>
                  <a:prstClr val="black"/>
                </a:solidFill>
                <a:effectLst/>
                <a:uLnTx/>
                <a:uFillTx/>
                <a:latin typeface="Palatino Linotype" panose="02040502050505030304" pitchFamily="18" charset="0"/>
                <a:ea typeface="等线" panose="03000509000000000000" pitchFamily="65" charset="-122"/>
                <a:cs typeface="+mn-cs"/>
              </a:rPr>
              <a:t>Compare with </a:t>
            </a:r>
            <a:r>
              <a:rPr kumimoji="0" lang="en-US" altLang="zh-CN" sz="1800" b="1" i="0" u="sng" strike="noStrike" kern="1200" cap="none" spc="0" normalizeH="0" baseline="0" noProof="0" dirty="0" err="1">
                <a:ln>
                  <a:noFill/>
                </a:ln>
                <a:solidFill>
                  <a:prstClr val="black"/>
                </a:solidFill>
                <a:effectLst/>
                <a:uLnTx/>
                <a:uFillTx/>
                <a:latin typeface="Palatino Linotype" panose="02040502050505030304" pitchFamily="18" charset="0"/>
                <a:ea typeface="等线" panose="03000509000000000000" pitchFamily="65" charset="-122"/>
                <a:cs typeface="+mn-cs"/>
              </a:rPr>
              <a:t>pca</a:t>
            </a:r>
            <a:r>
              <a:rPr kumimoji="0" lang="en-US" altLang="zh-CN" sz="1800" b="1" i="0" u="sng" strike="noStrike" kern="1200" cap="none" spc="0" normalizeH="0" baseline="0" noProof="0" dirty="0">
                <a:ln>
                  <a:noFill/>
                </a:ln>
                <a:solidFill>
                  <a:prstClr val="black"/>
                </a:solidFill>
                <a:effectLst/>
                <a:uLnTx/>
                <a:uFillTx/>
                <a:latin typeface="Palatino Linotype" panose="02040502050505030304" pitchFamily="18" charset="0"/>
                <a:ea typeface="等线" panose="03000509000000000000" pitchFamily="65" charset="-122"/>
                <a:cs typeface="+mn-cs"/>
              </a:rPr>
              <a:t>() function</a:t>
            </a:r>
            <a:endParaRPr kumimoji="0" lang="en-US" sz="1800" b="1" i="0" u="sng" strike="noStrike" kern="1200" cap="none" spc="0" normalizeH="0" baseline="0" noProof="0" dirty="0">
              <a:ln>
                <a:noFill/>
              </a:ln>
              <a:solidFill>
                <a:srgbClr val="FFC000">
                  <a:lumMod val="75000"/>
                </a:srgbClr>
              </a:solidFill>
              <a:effectLst/>
              <a:uLnTx/>
              <a:uFillTx/>
              <a:latin typeface="Palatino Linotype" panose="02040502050505030304" pitchFamily="18" charset="0"/>
              <a:ea typeface="+mn-ea"/>
              <a:cs typeface="+mn-cs"/>
            </a:endParaRPr>
          </a:p>
        </p:txBody>
      </p:sp>
      <p:pic>
        <p:nvPicPr>
          <p:cNvPr id="7" name="Picture 6">
            <a:extLst>
              <a:ext uri="{FF2B5EF4-FFF2-40B4-BE49-F238E27FC236}">
                <a16:creationId xmlns:a16="http://schemas.microsoft.com/office/drawing/2014/main" id="{28D1E985-0B7C-4DAF-B5C3-A8E759DC788C}"/>
              </a:ext>
            </a:extLst>
          </p:cNvPr>
          <p:cNvPicPr>
            <a:picLocks noChangeAspect="1"/>
          </p:cNvPicPr>
          <p:nvPr/>
        </p:nvPicPr>
        <p:blipFill>
          <a:blip r:embed="rId3"/>
          <a:stretch>
            <a:fillRect/>
          </a:stretch>
        </p:blipFill>
        <p:spPr>
          <a:xfrm>
            <a:off x="5095510" y="764006"/>
            <a:ext cx="3068775" cy="2019166"/>
          </a:xfrm>
          <a:prstGeom prst="rect">
            <a:avLst/>
          </a:prstGeom>
        </p:spPr>
      </p:pic>
      <p:pic>
        <p:nvPicPr>
          <p:cNvPr id="14" name="Picture 13">
            <a:extLst>
              <a:ext uri="{FF2B5EF4-FFF2-40B4-BE49-F238E27FC236}">
                <a16:creationId xmlns:a16="http://schemas.microsoft.com/office/drawing/2014/main" id="{544EA220-7156-4492-AC4A-0C4AC0CA1316}"/>
              </a:ext>
            </a:extLst>
          </p:cNvPr>
          <p:cNvPicPr>
            <a:picLocks noChangeAspect="1"/>
          </p:cNvPicPr>
          <p:nvPr/>
        </p:nvPicPr>
        <p:blipFill>
          <a:blip r:embed="rId4"/>
          <a:stretch>
            <a:fillRect/>
          </a:stretch>
        </p:blipFill>
        <p:spPr>
          <a:xfrm>
            <a:off x="5083309" y="2848425"/>
            <a:ext cx="1980799" cy="1932033"/>
          </a:xfrm>
          <a:prstGeom prst="rect">
            <a:avLst/>
          </a:prstGeom>
        </p:spPr>
      </p:pic>
      <p:pic>
        <p:nvPicPr>
          <p:cNvPr id="17" name="Picture 16">
            <a:extLst>
              <a:ext uri="{FF2B5EF4-FFF2-40B4-BE49-F238E27FC236}">
                <a16:creationId xmlns:a16="http://schemas.microsoft.com/office/drawing/2014/main" id="{37B287AC-FC97-43AD-AAD8-E1461A2B7420}"/>
              </a:ext>
            </a:extLst>
          </p:cNvPr>
          <p:cNvPicPr>
            <a:picLocks noChangeAspect="1"/>
          </p:cNvPicPr>
          <p:nvPr/>
        </p:nvPicPr>
        <p:blipFill>
          <a:blip r:embed="rId5"/>
          <a:stretch>
            <a:fillRect/>
          </a:stretch>
        </p:blipFill>
        <p:spPr>
          <a:xfrm>
            <a:off x="7186884" y="2848424"/>
            <a:ext cx="2044443" cy="1932033"/>
          </a:xfrm>
          <a:prstGeom prst="rect">
            <a:avLst/>
          </a:prstGeom>
        </p:spPr>
      </p:pic>
      <p:pic>
        <p:nvPicPr>
          <p:cNvPr id="18" name="Picture 17">
            <a:extLst>
              <a:ext uri="{FF2B5EF4-FFF2-40B4-BE49-F238E27FC236}">
                <a16:creationId xmlns:a16="http://schemas.microsoft.com/office/drawing/2014/main" id="{9C90FC62-1550-4CF4-B40A-D243C7814B3D}"/>
              </a:ext>
            </a:extLst>
          </p:cNvPr>
          <p:cNvPicPr>
            <a:picLocks noChangeAspect="1"/>
          </p:cNvPicPr>
          <p:nvPr/>
        </p:nvPicPr>
        <p:blipFill>
          <a:blip r:embed="rId6"/>
          <a:stretch>
            <a:fillRect/>
          </a:stretch>
        </p:blipFill>
        <p:spPr>
          <a:xfrm>
            <a:off x="9354103" y="2848424"/>
            <a:ext cx="2023366" cy="1932033"/>
          </a:xfrm>
          <a:prstGeom prst="rect">
            <a:avLst/>
          </a:prstGeom>
        </p:spPr>
      </p:pic>
      <p:pic>
        <p:nvPicPr>
          <p:cNvPr id="19" name="Picture 18">
            <a:extLst>
              <a:ext uri="{FF2B5EF4-FFF2-40B4-BE49-F238E27FC236}">
                <a16:creationId xmlns:a16="http://schemas.microsoft.com/office/drawing/2014/main" id="{FA435499-7CAA-41D2-B891-379CD8FFC17C}"/>
              </a:ext>
            </a:extLst>
          </p:cNvPr>
          <p:cNvPicPr>
            <a:picLocks noChangeAspect="1"/>
          </p:cNvPicPr>
          <p:nvPr/>
        </p:nvPicPr>
        <p:blipFill>
          <a:blip r:embed="rId7"/>
          <a:stretch>
            <a:fillRect/>
          </a:stretch>
        </p:blipFill>
        <p:spPr>
          <a:xfrm>
            <a:off x="5087517" y="4851945"/>
            <a:ext cx="1959973" cy="1904633"/>
          </a:xfrm>
          <a:prstGeom prst="rect">
            <a:avLst/>
          </a:prstGeom>
        </p:spPr>
      </p:pic>
      <p:pic>
        <p:nvPicPr>
          <p:cNvPr id="20" name="Picture 19">
            <a:extLst>
              <a:ext uri="{FF2B5EF4-FFF2-40B4-BE49-F238E27FC236}">
                <a16:creationId xmlns:a16="http://schemas.microsoft.com/office/drawing/2014/main" id="{81230EDE-4AE3-4F73-AF75-5F0C56F37914}"/>
              </a:ext>
            </a:extLst>
          </p:cNvPr>
          <p:cNvPicPr>
            <a:picLocks noChangeAspect="1"/>
          </p:cNvPicPr>
          <p:nvPr/>
        </p:nvPicPr>
        <p:blipFill>
          <a:blip r:embed="rId8"/>
          <a:stretch>
            <a:fillRect/>
          </a:stretch>
        </p:blipFill>
        <p:spPr>
          <a:xfrm>
            <a:off x="7173885" y="4845709"/>
            <a:ext cx="1982815" cy="1929786"/>
          </a:xfrm>
          <a:prstGeom prst="rect">
            <a:avLst/>
          </a:prstGeom>
        </p:spPr>
      </p:pic>
      <p:pic>
        <p:nvPicPr>
          <p:cNvPr id="22" name="Picture 21">
            <a:extLst>
              <a:ext uri="{FF2B5EF4-FFF2-40B4-BE49-F238E27FC236}">
                <a16:creationId xmlns:a16="http://schemas.microsoft.com/office/drawing/2014/main" id="{1EF57CF2-4941-4DC4-82F8-7D1792D2C225}"/>
              </a:ext>
            </a:extLst>
          </p:cNvPr>
          <p:cNvPicPr>
            <a:picLocks noChangeAspect="1"/>
          </p:cNvPicPr>
          <p:nvPr/>
        </p:nvPicPr>
        <p:blipFill rotWithShape="1">
          <a:blip r:embed="rId9"/>
          <a:srcRect l="77089" t="4526" b="41255"/>
          <a:stretch/>
        </p:blipFill>
        <p:spPr>
          <a:xfrm>
            <a:off x="9436100" y="4925374"/>
            <a:ext cx="976119" cy="1820087"/>
          </a:xfrm>
          <a:prstGeom prst="rect">
            <a:avLst/>
          </a:prstGeom>
        </p:spPr>
      </p:pic>
      <p:sp>
        <p:nvSpPr>
          <p:cNvPr id="15" name="Rectangle 14">
            <a:extLst>
              <a:ext uri="{FF2B5EF4-FFF2-40B4-BE49-F238E27FC236}">
                <a16:creationId xmlns:a16="http://schemas.microsoft.com/office/drawing/2014/main" id="{5B7B9E74-37F1-4955-A855-91010DA9ECEC}"/>
              </a:ext>
            </a:extLst>
          </p:cNvPr>
          <p:cNvSpPr/>
          <p:nvPr/>
        </p:nvSpPr>
        <p:spPr>
          <a:xfrm>
            <a:off x="8238672" y="764005"/>
            <a:ext cx="3724426" cy="2277547"/>
          </a:xfrm>
          <a:prstGeom prst="rect">
            <a:avLst/>
          </a:prstGeom>
        </p:spPr>
        <p:txBody>
          <a:bodyPr wrap="square">
            <a:spAutoFit/>
          </a:bodyPr>
          <a:lstStyle/>
          <a:p>
            <a:r>
              <a:rPr lang="en-US" altLang="zh-CN" sz="1600" b="1" dirty="0">
                <a:solidFill>
                  <a:schemeClr val="accent5">
                    <a:lumMod val="75000"/>
                  </a:schemeClr>
                </a:solidFill>
                <a:latin typeface="Palatino Linotype" panose="02040502050505030304" pitchFamily="18" charset="0"/>
              </a:rPr>
              <a:t>Differences:</a:t>
            </a:r>
          </a:p>
          <a:p>
            <a:endParaRPr lang="en-US" altLang="zh-CN" sz="1600" b="1" dirty="0">
              <a:solidFill>
                <a:schemeClr val="accent5">
                  <a:lumMod val="75000"/>
                </a:schemeClr>
              </a:solidFill>
              <a:latin typeface="Palatino Linotype" panose="02040502050505030304" pitchFamily="18" charset="0"/>
            </a:endParaRPr>
          </a:p>
          <a:p>
            <a:r>
              <a:rPr lang="en-US" altLang="zh-CN" sz="1600" dirty="0">
                <a:solidFill>
                  <a:schemeClr val="accent5">
                    <a:lumMod val="75000"/>
                  </a:schemeClr>
                </a:solidFill>
                <a:latin typeface="Palatino Linotype" panose="02040502050505030304" pitchFamily="18" charset="0"/>
              </a:rPr>
              <a:t>1.    Slightly </a:t>
            </a:r>
            <a:r>
              <a:rPr lang="en-US" altLang="zh-CN" sz="1600" dirty="0" err="1">
                <a:solidFill>
                  <a:schemeClr val="accent5">
                    <a:lumMod val="75000"/>
                  </a:schemeClr>
                </a:solidFill>
                <a:latin typeface="Palatino Linotype" panose="02040502050505030304" pitchFamily="18" charset="0"/>
              </a:rPr>
              <a:t>dif</a:t>
            </a:r>
            <a:r>
              <a:rPr lang="en-US" altLang="zh-CN" sz="1600" dirty="0">
                <a:solidFill>
                  <a:schemeClr val="accent5">
                    <a:lumMod val="75000"/>
                  </a:schemeClr>
                </a:solidFill>
                <a:latin typeface="Palatino Linotype" panose="02040502050505030304" pitchFamily="18" charset="0"/>
              </a:rPr>
              <a:t> percentage </a:t>
            </a:r>
          </a:p>
          <a:p>
            <a:pPr marL="285750" indent="-285750">
              <a:buFont typeface="Wingdings" panose="05000000000000000000" pitchFamily="2" charset="2"/>
              <a:buChar char="à"/>
            </a:pPr>
            <a:r>
              <a:rPr lang="en-US" altLang="zh-CN" sz="1600" b="1" dirty="0">
                <a:solidFill>
                  <a:srgbClr val="C00000"/>
                </a:solidFill>
                <a:latin typeface="Palatino Linotype" panose="02040502050505030304" pitchFamily="18" charset="0"/>
                <a:sym typeface="Wingdings" panose="05000000000000000000" pitchFamily="2" charset="2"/>
              </a:rPr>
              <a:t>data</a:t>
            </a:r>
            <a:r>
              <a:rPr lang="zh-CN" altLang="en-US" sz="1600" b="1" dirty="0">
                <a:solidFill>
                  <a:srgbClr val="C00000"/>
                </a:solidFill>
                <a:latin typeface="Palatino Linotype" panose="02040502050505030304" pitchFamily="18" charset="0"/>
                <a:sym typeface="Wingdings" panose="05000000000000000000" pitchFamily="2" charset="2"/>
              </a:rPr>
              <a:t> </a:t>
            </a:r>
            <a:r>
              <a:rPr lang="en-US" altLang="zh-CN" sz="1600" b="1" dirty="0">
                <a:solidFill>
                  <a:srgbClr val="C00000"/>
                </a:solidFill>
                <a:latin typeface="Palatino Linotype" panose="02040502050505030304" pitchFamily="18" charset="0"/>
                <a:sym typeface="Wingdings" panose="05000000000000000000" pitchFamily="2" charset="2"/>
              </a:rPr>
              <a:t>noise</a:t>
            </a:r>
          </a:p>
          <a:p>
            <a:pPr marL="285750" indent="-285750">
              <a:buFont typeface="Wingdings" panose="05000000000000000000" pitchFamily="2" charset="2"/>
              <a:buChar char="à"/>
            </a:pPr>
            <a:endParaRPr lang="en-US" altLang="zh-CN" sz="1400" dirty="0">
              <a:solidFill>
                <a:schemeClr val="accent5">
                  <a:lumMod val="75000"/>
                </a:schemeClr>
              </a:solidFill>
              <a:latin typeface="Palatino Linotype" panose="02040502050505030304" pitchFamily="18" charset="0"/>
            </a:endParaRPr>
          </a:p>
          <a:p>
            <a:pPr marL="342900" indent="-342900">
              <a:buAutoNum type="arabicPeriod" startAt="2"/>
            </a:pPr>
            <a:r>
              <a:rPr lang="en-US" sz="1600" dirty="0">
                <a:solidFill>
                  <a:schemeClr val="accent5">
                    <a:lumMod val="75000"/>
                  </a:schemeClr>
                </a:solidFill>
                <a:latin typeface="Palatino Linotype" panose="02040502050505030304" pitchFamily="18" charset="0"/>
              </a:rPr>
              <a:t>Flipped plots for comp 2, 3, 5, 6, 7</a:t>
            </a:r>
          </a:p>
          <a:p>
            <a:r>
              <a:rPr lang="en-US" sz="1600" b="1" dirty="0">
                <a:solidFill>
                  <a:srgbClr val="C00000"/>
                </a:solidFill>
                <a:latin typeface="Palatino Linotype" panose="02040502050505030304" pitchFamily="18" charset="0"/>
                <a:sym typeface="Wingdings" panose="05000000000000000000" pitchFamily="2" charset="2"/>
              </a:rPr>
              <a:t> ?</a:t>
            </a:r>
            <a:endParaRPr lang="en-US" sz="1600" dirty="0">
              <a:solidFill>
                <a:schemeClr val="accent5">
                  <a:lumMod val="75000"/>
                </a:schemeClr>
              </a:solidFill>
              <a:latin typeface="Palatino Linotype" panose="02040502050505030304" pitchFamily="18" charset="0"/>
            </a:endParaRPr>
          </a:p>
          <a:p>
            <a:pPr marL="342900" indent="-342900">
              <a:buAutoNum type="arabicPeriod"/>
            </a:pPr>
            <a:endParaRPr lang="en-US" sz="1600" dirty="0">
              <a:solidFill>
                <a:schemeClr val="accent5">
                  <a:lumMod val="75000"/>
                </a:schemeClr>
              </a:solidFill>
              <a:latin typeface="Palatino Linotype" panose="02040502050505030304" pitchFamily="18" charset="0"/>
            </a:endParaRPr>
          </a:p>
          <a:p>
            <a:pPr marL="342900" indent="-342900">
              <a:buAutoNum type="arabicPeriod"/>
            </a:pPr>
            <a:endParaRPr lang="en-US" sz="1600" dirty="0">
              <a:solidFill>
                <a:schemeClr val="accent5">
                  <a:lumMod val="75000"/>
                </a:schemeClr>
              </a:solidFill>
              <a:latin typeface="Palatino Linotype" panose="02040502050505030304" pitchFamily="18" charset="0"/>
            </a:endParaRPr>
          </a:p>
        </p:txBody>
      </p:sp>
    </p:spTree>
    <p:extLst>
      <p:ext uri="{BB962C8B-B14F-4D97-AF65-F5344CB8AC3E}">
        <p14:creationId xmlns:p14="http://schemas.microsoft.com/office/powerpoint/2010/main" val="242999220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2" name="Title 1">
            <a:extLst>
              <a:ext uri="{FF2B5EF4-FFF2-40B4-BE49-F238E27FC236}">
                <a16:creationId xmlns:a16="http://schemas.microsoft.com/office/drawing/2014/main" id="{7E637513-B837-4591-B30A-25D1D1E7AA1E}"/>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b="1" dirty="0">
                <a:solidFill>
                  <a:schemeClr val="bg1"/>
                </a:solidFill>
              </a:rPr>
              <a:t>PCA</a:t>
            </a:r>
          </a:p>
        </p:txBody>
      </p:sp>
      <p:sp>
        <p:nvSpPr>
          <p:cNvPr id="5" name="Content Placeholder 4">
            <a:extLst>
              <a:ext uri="{FF2B5EF4-FFF2-40B4-BE49-F238E27FC236}">
                <a16:creationId xmlns:a16="http://schemas.microsoft.com/office/drawing/2014/main" id="{6D9FA0A9-CC04-4B0B-AC46-45088EDBC74A}"/>
              </a:ext>
            </a:extLst>
          </p:cNvPr>
          <p:cNvSpPr>
            <a:spLocks noGrp="1"/>
          </p:cNvSpPr>
          <p:nvPr>
            <p:ph idx="1"/>
          </p:nvPr>
        </p:nvSpPr>
        <p:spPr>
          <a:xfrm>
            <a:off x="403067" y="2641024"/>
            <a:ext cx="4010828" cy="2382843"/>
          </a:xfrm>
        </p:spPr>
        <p:txBody>
          <a:bodyPr>
            <a:normAutofit lnSpcReduction="10000"/>
          </a:bodyPr>
          <a:lstStyle/>
          <a:p>
            <a:pPr marL="0" indent="0">
              <a:buNone/>
            </a:pPr>
            <a:r>
              <a:rPr lang="en-US" sz="2000" b="1" dirty="0">
                <a:solidFill>
                  <a:schemeClr val="bg1"/>
                </a:solidFill>
              </a:rPr>
              <a:t>Principle Component Analysis</a:t>
            </a:r>
          </a:p>
          <a:p>
            <a:r>
              <a:rPr lang="en-US" sz="2000" dirty="0">
                <a:solidFill>
                  <a:schemeClr val="bg1">
                    <a:lumMod val="65000"/>
                  </a:schemeClr>
                </a:solidFill>
              </a:rPr>
              <a:t>Basic idea</a:t>
            </a:r>
          </a:p>
          <a:p>
            <a:r>
              <a:rPr lang="en-US" sz="2000" dirty="0">
                <a:solidFill>
                  <a:schemeClr val="bg1">
                    <a:lumMod val="65000"/>
                  </a:schemeClr>
                </a:solidFill>
              </a:rPr>
              <a:t>Algorithm</a:t>
            </a:r>
          </a:p>
          <a:p>
            <a:r>
              <a:rPr lang="en-US" altLang="zh-CN" sz="2000" dirty="0">
                <a:solidFill>
                  <a:schemeClr val="bg1"/>
                </a:solidFill>
              </a:rPr>
              <a:t>Implementation</a:t>
            </a:r>
          </a:p>
          <a:p>
            <a:pPr lvl="1"/>
            <a:r>
              <a:rPr lang="en-US" sz="1600" dirty="0">
                <a:solidFill>
                  <a:schemeClr val="bg2">
                    <a:lumMod val="75000"/>
                  </a:schemeClr>
                </a:solidFill>
              </a:rPr>
              <a:t>Covariance &amp; Eigenvalues</a:t>
            </a:r>
          </a:p>
          <a:p>
            <a:pPr lvl="1"/>
            <a:r>
              <a:rPr lang="en-US" sz="1600" dirty="0" err="1">
                <a:solidFill>
                  <a:schemeClr val="bg2">
                    <a:lumMod val="75000"/>
                  </a:schemeClr>
                </a:solidFill>
              </a:rPr>
              <a:t>pca</a:t>
            </a:r>
            <a:r>
              <a:rPr lang="en-US" sz="1600" dirty="0">
                <a:solidFill>
                  <a:schemeClr val="bg2">
                    <a:lumMod val="75000"/>
                  </a:schemeClr>
                </a:solidFill>
              </a:rPr>
              <a:t>() function</a:t>
            </a:r>
          </a:p>
          <a:p>
            <a:pPr lvl="1"/>
            <a:r>
              <a:rPr lang="en-US" sz="1600" dirty="0" err="1">
                <a:solidFill>
                  <a:schemeClr val="accent4">
                    <a:lumMod val="40000"/>
                    <a:lumOff val="60000"/>
                  </a:schemeClr>
                </a:solidFill>
              </a:rPr>
              <a:t>dPCA</a:t>
            </a:r>
            <a:r>
              <a:rPr lang="en-US" sz="1600" dirty="0">
                <a:solidFill>
                  <a:schemeClr val="accent4">
                    <a:lumMod val="40000"/>
                    <a:lumOff val="60000"/>
                  </a:schemeClr>
                </a:solidFill>
              </a:rPr>
              <a:t> toolbox (Kobak et al., 2016)</a:t>
            </a:r>
          </a:p>
          <a:p>
            <a:pPr lvl="1"/>
            <a:endParaRPr lang="en-US" sz="1600" dirty="0">
              <a:solidFill>
                <a:schemeClr val="bg1"/>
              </a:solidFill>
            </a:endParaRPr>
          </a:p>
        </p:txBody>
      </p:sp>
      <p:sp>
        <p:nvSpPr>
          <p:cNvPr id="3" name="Slide Number Placeholder 2">
            <a:extLst>
              <a:ext uri="{FF2B5EF4-FFF2-40B4-BE49-F238E27FC236}">
                <a16:creationId xmlns:a16="http://schemas.microsoft.com/office/drawing/2014/main" id="{DDE676A3-89C8-490D-BC83-AAF22BDD2CC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62541-BF24-47AD-8649-6920442084F4}" type="slidenum">
              <a:rPr kumimoji="0" lang="en-US" sz="1200" b="0" i="0" u="none" strike="noStrike" kern="1200" cap="none" spc="0" normalizeH="0" baseline="0" noProof="0" smtClean="0">
                <a:ln>
                  <a:noFill/>
                </a:ln>
                <a:solidFill>
                  <a:prstClr val="black">
                    <a:tint val="75000"/>
                  </a:prstClr>
                </a:solidFill>
                <a:effectLst/>
                <a:uLnTx/>
                <a:uFillTx/>
                <a:latin typeface="Palatino Linotype" panose="0204050205050503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tint val="75000"/>
                </a:prstClr>
              </a:solidFill>
              <a:effectLst/>
              <a:uLnTx/>
              <a:uFillTx/>
              <a:latin typeface="Palatino Linotype" panose="02040502050505030304" pitchFamily="18" charset="0"/>
              <a:ea typeface="+mn-ea"/>
              <a:cs typeface="+mn-cs"/>
            </a:endParaRPr>
          </a:p>
        </p:txBody>
      </p:sp>
      <p:sp>
        <p:nvSpPr>
          <p:cNvPr id="36" name="Rectangle 35">
            <a:extLst>
              <a:ext uri="{FF2B5EF4-FFF2-40B4-BE49-F238E27FC236}">
                <a16:creationId xmlns:a16="http://schemas.microsoft.com/office/drawing/2014/main" id="{17DDCB7D-8D96-4676-BA7F-713E8B9B1AF3}"/>
              </a:ext>
            </a:extLst>
          </p:cNvPr>
          <p:cNvSpPr/>
          <p:nvPr/>
        </p:nvSpPr>
        <p:spPr>
          <a:xfrm>
            <a:off x="5021125" y="329421"/>
            <a:ext cx="475643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sng" strike="noStrike" kern="1200" cap="none" spc="0" normalizeH="0" baseline="0" noProof="0" dirty="0">
                <a:ln>
                  <a:noFill/>
                </a:ln>
                <a:solidFill>
                  <a:prstClr val="black"/>
                </a:solidFill>
                <a:effectLst/>
                <a:uLnTx/>
                <a:uFillTx/>
                <a:latin typeface="Palatino Linotype" panose="02040502050505030304" pitchFamily="18" charset="0"/>
                <a:ea typeface="等线" panose="03000509000000000000" pitchFamily="65" charset="-122"/>
                <a:cs typeface="+mn-cs"/>
              </a:rPr>
              <a:t>Compare with </a:t>
            </a:r>
            <a:r>
              <a:rPr kumimoji="0" lang="en-US" altLang="zh-CN" sz="1800" b="1" i="0" u="sng" strike="noStrike" kern="1200" cap="none" spc="0" normalizeH="0" baseline="0" noProof="0" dirty="0" err="1">
                <a:ln>
                  <a:noFill/>
                </a:ln>
                <a:solidFill>
                  <a:prstClr val="black"/>
                </a:solidFill>
                <a:effectLst/>
                <a:uLnTx/>
                <a:uFillTx/>
                <a:latin typeface="Palatino Linotype" panose="02040502050505030304" pitchFamily="18" charset="0"/>
                <a:ea typeface="等线" panose="03000509000000000000" pitchFamily="65" charset="-122"/>
                <a:cs typeface="+mn-cs"/>
              </a:rPr>
              <a:t>dPCA</a:t>
            </a:r>
            <a:r>
              <a:rPr kumimoji="0" lang="en-US" altLang="zh-CN" sz="1800" b="1" i="0" u="sng" strike="noStrike" kern="1200" cap="none" spc="0" normalizeH="0" baseline="0" noProof="0" dirty="0">
                <a:ln>
                  <a:noFill/>
                </a:ln>
                <a:solidFill>
                  <a:prstClr val="black"/>
                </a:solidFill>
                <a:effectLst/>
                <a:uLnTx/>
                <a:uFillTx/>
                <a:latin typeface="Palatino Linotype" panose="02040502050505030304" pitchFamily="18" charset="0"/>
                <a:ea typeface="等线" panose="03000509000000000000" pitchFamily="65" charset="-122"/>
                <a:cs typeface="+mn-cs"/>
              </a:rPr>
              <a:t> toolbox </a:t>
            </a:r>
            <a:r>
              <a:rPr kumimoji="0" lang="en-US" altLang="zh-CN" sz="1800" b="1" i="0" u="sng" strike="noStrike" kern="1200" cap="none" spc="0" normalizeH="0" baseline="0" noProof="0" dirty="0" err="1">
                <a:ln>
                  <a:noFill/>
                </a:ln>
                <a:solidFill>
                  <a:prstClr val="black"/>
                </a:solidFill>
                <a:effectLst/>
                <a:uLnTx/>
                <a:uFillTx/>
                <a:latin typeface="Palatino Linotype" panose="02040502050505030304" pitchFamily="18" charset="0"/>
                <a:ea typeface="等线" panose="03000509000000000000" pitchFamily="65" charset="-122"/>
                <a:cs typeface="+mn-cs"/>
              </a:rPr>
              <a:t>pca</a:t>
            </a:r>
            <a:r>
              <a:rPr kumimoji="0" lang="en-US" altLang="zh-CN" sz="1800" b="1" i="0" u="sng" strike="noStrike" kern="1200" cap="none" spc="0" normalizeH="0" baseline="0" noProof="0" dirty="0">
                <a:ln>
                  <a:noFill/>
                </a:ln>
                <a:solidFill>
                  <a:prstClr val="black"/>
                </a:solidFill>
                <a:effectLst/>
                <a:uLnTx/>
                <a:uFillTx/>
                <a:latin typeface="Palatino Linotype" panose="02040502050505030304" pitchFamily="18" charset="0"/>
                <a:ea typeface="等线" panose="03000509000000000000" pitchFamily="65" charset="-122"/>
                <a:cs typeface="+mn-cs"/>
              </a:rPr>
              <a:t>() function</a:t>
            </a:r>
            <a:endParaRPr kumimoji="0" lang="en-US" sz="1800" b="1" i="0" u="sng" strike="noStrike" kern="1200" cap="none" spc="0" normalizeH="0" baseline="0" noProof="0" dirty="0">
              <a:ln>
                <a:noFill/>
              </a:ln>
              <a:solidFill>
                <a:srgbClr val="FFC000">
                  <a:lumMod val="75000"/>
                </a:srgbClr>
              </a:solidFill>
              <a:effectLst/>
              <a:uLnTx/>
              <a:uFillTx/>
              <a:latin typeface="Palatino Linotype" panose="02040502050505030304" pitchFamily="18" charset="0"/>
              <a:ea typeface="+mn-ea"/>
              <a:cs typeface="+mn-cs"/>
            </a:endParaRPr>
          </a:p>
        </p:txBody>
      </p:sp>
      <p:pic>
        <p:nvPicPr>
          <p:cNvPr id="4" name="Picture 3">
            <a:extLst>
              <a:ext uri="{FF2B5EF4-FFF2-40B4-BE49-F238E27FC236}">
                <a16:creationId xmlns:a16="http://schemas.microsoft.com/office/drawing/2014/main" id="{0B6D0F27-2F45-432B-823D-3314BC5411C7}"/>
              </a:ext>
            </a:extLst>
          </p:cNvPr>
          <p:cNvPicPr>
            <a:picLocks noChangeAspect="1"/>
          </p:cNvPicPr>
          <p:nvPr/>
        </p:nvPicPr>
        <p:blipFill rotWithShape="1">
          <a:blip r:embed="rId3"/>
          <a:srcRect l="27020" r="376" b="28599"/>
          <a:stretch/>
        </p:blipFill>
        <p:spPr>
          <a:xfrm>
            <a:off x="5097907" y="968018"/>
            <a:ext cx="6281530" cy="3548968"/>
          </a:xfrm>
          <a:prstGeom prst="rect">
            <a:avLst/>
          </a:prstGeom>
        </p:spPr>
      </p:pic>
    </p:spTree>
    <p:extLst>
      <p:ext uri="{BB962C8B-B14F-4D97-AF65-F5344CB8AC3E}">
        <p14:creationId xmlns:p14="http://schemas.microsoft.com/office/powerpoint/2010/main" val="2812169246"/>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2" name="Title 1">
            <a:extLst>
              <a:ext uri="{FF2B5EF4-FFF2-40B4-BE49-F238E27FC236}">
                <a16:creationId xmlns:a16="http://schemas.microsoft.com/office/drawing/2014/main" id="{3347BBAA-572B-491E-8EC4-B273004E670F}"/>
              </a:ext>
            </a:extLst>
          </p:cNvPr>
          <p:cNvSpPr>
            <a:spLocks noGrp="1"/>
          </p:cNvSpPr>
          <p:nvPr>
            <p:ph type="title"/>
          </p:nvPr>
        </p:nvSpPr>
        <p:spPr>
          <a:xfrm>
            <a:off x="426098" y="1688395"/>
            <a:ext cx="3174917" cy="3125224"/>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altLang="zh-CN" sz="2600" kern="1200" dirty="0">
                <a:solidFill>
                  <a:srgbClr val="FFFFFF"/>
                </a:solidFill>
                <a:ea typeface="+mj-ea"/>
                <a:cs typeface="+mj-cs"/>
              </a:rPr>
              <a:t>Reproduction</a:t>
            </a:r>
            <a:endParaRPr lang="en-US" sz="2600" kern="1200" dirty="0">
              <a:solidFill>
                <a:srgbClr val="FFFFFF"/>
              </a:solidFill>
              <a:ea typeface="+mj-ea"/>
              <a:cs typeface="+mj-cs"/>
            </a:endParaRPr>
          </a:p>
        </p:txBody>
      </p:sp>
      <p:sp>
        <p:nvSpPr>
          <p:cNvPr id="4" name="Slide Number Placeholder 3">
            <a:extLst>
              <a:ext uri="{FF2B5EF4-FFF2-40B4-BE49-F238E27FC236}">
                <a16:creationId xmlns:a16="http://schemas.microsoft.com/office/drawing/2014/main" id="{5D268403-4249-4970-9A29-ECA20359137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62541-BF24-47AD-8649-6920442084F4}" type="slidenum">
              <a:rPr kumimoji="0" lang="en-US" sz="1200" b="0" i="0" u="none" strike="noStrike" kern="1200" cap="none" spc="0" normalizeH="0" baseline="0" noProof="0" smtClean="0">
                <a:ln>
                  <a:noFill/>
                </a:ln>
                <a:solidFill>
                  <a:prstClr val="black">
                    <a:tint val="75000"/>
                  </a:prstClr>
                </a:solidFill>
                <a:effectLst/>
                <a:uLnTx/>
                <a:uFillTx/>
                <a:latin typeface="Palatino Linotype" panose="0204050205050503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tint val="75000"/>
                </a:prstClr>
              </a:solidFill>
              <a:effectLst/>
              <a:uLnTx/>
              <a:uFillTx/>
              <a:latin typeface="Palatino Linotype" panose="02040502050505030304" pitchFamily="18" charset="0"/>
              <a:ea typeface="+mn-ea"/>
              <a:cs typeface="+mn-cs"/>
            </a:endParaRPr>
          </a:p>
        </p:txBody>
      </p:sp>
      <p:sp>
        <p:nvSpPr>
          <p:cNvPr id="13" name="Rectangle 12">
            <a:extLst>
              <a:ext uri="{FF2B5EF4-FFF2-40B4-BE49-F238E27FC236}">
                <a16:creationId xmlns:a16="http://schemas.microsoft.com/office/drawing/2014/main" id="{BC7F7451-B542-4CE7-BF6B-13A62A9BE6F6}"/>
              </a:ext>
            </a:extLst>
          </p:cNvPr>
          <p:cNvSpPr/>
          <p:nvPr/>
        </p:nvSpPr>
        <p:spPr>
          <a:xfrm>
            <a:off x="5067006" y="1482725"/>
            <a:ext cx="5375006" cy="9398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rPr>
              <a:t>Data Preprocessing</a:t>
            </a:r>
          </a:p>
        </p:txBody>
      </p:sp>
      <p:sp>
        <p:nvSpPr>
          <p:cNvPr id="14" name="Rectangle 13">
            <a:extLst>
              <a:ext uri="{FF2B5EF4-FFF2-40B4-BE49-F238E27FC236}">
                <a16:creationId xmlns:a16="http://schemas.microsoft.com/office/drawing/2014/main" id="{35B53EE8-CD99-4846-BC6E-0125340B039E}"/>
              </a:ext>
            </a:extLst>
          </p:cNvPr>
          <p:cNvSpPr/>
          <p:nvPr/>
        </p:nvSpPr>
        <p:spPr>
          <a:xfrm>
            <a:off x="5049843" y="2708275"/>
            <a:ext cx="5392169" cy="9398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rPr>
              <a:t>PCA</a:t>
            </a:r>
          </a:p>
        </p:txBody>
      </p:sp>
      <p:sp>
        <p:nvSpPr>
          <p:cNvPr id="15" name="Rectangle 14">
            <a:extLst>
              <a:ext uri="{FF2B5EF4-FFF2-40B4-BE49-F238E27FC236}">
                <a16:creationId xmlns:a16="http://schemas.microsoft.com/office/drawing/2014/main" id="{C35BBB7F-2C30-4243-8A1B-11E87DF5AC0A}"/>
              </a:ext>
            </a:extLst>
          </p:cNvPr>
          <p:cNvSpPr/>
          <p:nvPr/>
        </p:nvSpPr>
        <p:spPr>
          <a:xfrm>
            <a:off x="5049843" y="3933825"/>
            <a:ext cx="5392179" cy="9398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white"/>
                </a:solidFill>
                <a:effectLst/>
                <a:uLnTx/>
                <a:uFillTx/>
                <a:latin typeface="Palatino Linotype" panose="02040502050505030304" pitchFamily="18" charset="0"/>
                <a:ea typeface="+mn-ea"/>
                <a:cs typeface="+mn-cs"/>
              </a:rPr>
              <a:t>dPCA</a:t>
            </a:r>
            <a:endParaRPr kumimoji="0" lang="en-US" sz="2400" b="1"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Tree>
    <p:extLst>
      <p:ext uri="{BB962C8B-B14F-4D97-AF65-F5344CB8AC3E}">
        <p14:creationId xmlns:p14="http://schemas.microsoft.com/office/powerpoint/2010/main" val="458291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2" name="Title 1">
            <a:extLst>
              <a:ext uri="{FF2B5EF4-FFF2-40B4-BE49-F238E27FC236}">
                <a16:creationId xmlns:a16="http://schemas.microsoft.com/office/drawing/2014/main" id="{F2EB9CC8-179C-4670-9325-C2153B391E81}"/>
              </a:ext>
            </a:extLst>
          </p:cNvPr>
          <p:cNvSpPr>
            <a:spLocks noGrp="1"/>
          </p:cNvSpPr>
          <p:nvPr>
            <p:ph type="title"/>
          </p:nvPr>
        </p:nvSpPr>
        <p:spPr>
          <a:xfrm>
            <a:off x="838200" y="963877"/>
            <a:ext cx="3494362" cy="4930246"/>
          </a:xfrm>
        </p:spPr>
        <p:txBody>
          <a:bodyPr>
            <a:normAutofit/>
          </a:bodyPr>
          <a:lstStyle/>
          <a:p>
            <a:pPr algn="r"/>
            <a:r>
              <a:rPr lang="en-US" dirty="0">
                <a:latin typeface="Palatino Linotype" panose="02040502050505030304" pitchFamily="18" charset="0"/>
              </a:rPr>
              <a:t>Content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2A3EDFF-489E-4ACA-A953-E35191B7A404}"/>
              </a:ext>
            </a:extLst>
          </p:cNvPr>
          <p:cNvSpPr/>
          <p:nvPr/>
        </p:nvSpPr>
        <p:spPr>
          <a:xfrm>
            <a:off x="5171937" y="1708150"/>
            <a:ext cx="5375006" cy="9398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EBEBEB"/>
                </a:solidFill>
                <a:latin typeface="Palatino Linotype" panose="02040502050505030304" pitchFamily="18" charset="0"/>
              </a:rPr>
              <a:t>INTRODUCTION</a:t>
            </a:r>
          </a:p>
        </p:txBody>
      </p:sp>
      <p:sp>
        <p:nvSpPr>
          <p:cNvPr id="13" name="Rectangle 12">
            <a:extLst>
              <a:ext uri="{FF2B5EF4-FFF2-40B4-BE49-F238E27FC236}">
                <a16:creationId xmlns:a16="http://schemas.microsoft.com/office/drawing/2014/main" id="{11E99A5F-7936-485D-8C98-120E510F4E6D}"/>
              </a:ext>
            </a:extLst>
          </p:cNvPr>
          <p:cNvSpPr/>
          <p:nvPr/>
        </p:nvSpPr>
        <p:spPr>
          <a:xfrm>
            <a:off x="5154774" y="2933700"/>
            <a:ext cx="5392169" cy="9398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EBEBEB"/>
                </a:solidFill>
                <a:latin typeface="Palatino Linotype" panose="02040502050505030304" pitchFamily="18" charset="0"/>
              </a:rPr>
              <a:t>REPRODUCTION</a:t>
            </a:r>
          </a:p>
        </p:txBody>
      </p:sp>
      <p:sp>
        <p:nvSpPr>
          <p:cNvPr id="14" name="Rectangle 13">
            <a:extLst>
              <a:ext uri="{FF2B5EF4-FFF2-40B4-BE49-F238E27FC236}">
                <a16:creationId xmlns:a16="http://schemas.microsoft.com/office/drawing/2014/main" id="{B00A007C-C6DA-4A4D-AD79-246B0AC34AE9}"/>
              </a:ext>
            </a:extLst>
          </p:cNvPr>
          <p:cNvSpPr/>
          <p:nvPr/>
        </p:nvSpPr>
        <p:spPr>
          <a:xfrm>
            <a:off x="5154774" y="4159250"/>
            <a:ext cx="5392179" cy="9398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EBEBEB"/>
                </a:solidFill>
                <a:latin typeface="Palatino Linotype" panose="02040502050505030304" pitchFamily="18" charset="0"/>
              </a:rPr>
              <a:t>CONCLUSION &amp; DISCUSSION</a:t>
            </a:r>
          </a:p>
        </p:txBody>
      </p:sp>
      <p:sp>
        <p:nvSpPr>
          <p:cNvPr id="11" name="Slide Number Placeholder 10">
            <a:extLst>
              <a:ext uri="{FF2B5EF4-FFF2-40B4-BE49-F238E27FC236}">
                <a16:creationId xmlns:a16="http://schemas.microsoft.com/office/drawing/2014/main" id="{FBD25D34-2F5B-473B-AB43-8494FDE16102}"/>
              </a:ext>
            </a:extLst>
          </p:cNvPr>
          <p:cNvSpPr>
            <a:spLocks noGrp="1"/>
          </p:cNvSpPr>
          <p:nvPr>
            <p:ph type="sldNum" sz="quarter" idx="12"/>
          </p:nvPr>
        </p:nvSpPr>
        <p:spPr/>
        <p:txBody>
          <a:bodyPr/>
          <a:lstStyle/>
          <a:p>
            <a:fld id="{4B98F4B1-A9C2-453D-B68F-04AD8E680B02}" type="slidenum">
              <a:rPr lang="en-US" smtClean="0"/>
              <a:t>3</a:t>
            </a:fld>
            <a:endParaRPr lang="en-US"/>
          </a:p>
        </p:txBody>
      </p:sp>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6F0B59F5-72CE-48D5-B5E4-A3EBF0BBB831}"/>
                  </a:ext>
                </a:extLst>
              </p:cNvPr>
              <p:cNvGraphicFramePr>
                <a:graphicFrameLocks noChangeAspect="1"/>
              </p:cNvGraphicFramePr>
              <p:nvPr>
                <p:extLst>
                  <p:ext uri="{D42A27DB-BD31-4B8C-83A1-F6EECF244321}">
                    <p14:modId xmlns:p14="http://schemas.microsoft.com/office/powerpoint/2010/main" val="1643099889"/>
                  </p:ext>
                </p:extLst>
              </p:nvPr>
            </p:nvGraphicFramePr>
            <p:xfrm>
              <a:off x="7849192" y="2336800"/>
              <a:ext cx="81278" cy="45719"/>
            </p:xfrm>
            <a:graphic>
              <a:graphicData uri="http://schemas.microsoft.com/office/powerpoint/2016/slidezoom">
                <pslz:sldZm>
                  <pslz:sldZmObj sldId="265" cId="2001704701">
                    <pslz:zmPr id="{6558C0AD-58CA-4ACE-8630-9FD16155EAB5}" returnToParent="0" transitionDur="1000">
                      <p166:blipFill xmlns:p166="http://schemas.microsoft.com/office/powerpoint/2016/6/main">
                        <a:blip r:embed="rId2"/>
                        <a:stretch>
                          <a:fillRect/>
                        </a:stretch>
                      </p166:blipFill>
                      <p166:spPr xmlns:p166="http://schemas.microsoft.com/office/powerpoint/2016/6/main">
                        <a:xfrm>
                          <a:off x="0" y="0"/>
                          <a:ext cx="81278" cy="45719"/>
                        </a:xfrm>
                        <a:prstGeom prst="rect">
                          <a:avLst/>
                        </a:prstGeom>
                        <a:ln w="3175">
                          <a:solidFill>
                            <a:prstClr val="ltGray"/>
                          </a:solidFill>
                        </a:ln>
                      </p166:spPr>
                    </pslz:zmPr>
                  </pslz:sldZmObj>
                </pslz:sldZm>
              </a:graphicData>
            </a:graphic>
          </p:graphicFrame>
        </mc:Choice>
        <mc:Fallback xmlns="">
          <p:pic>
            <p:nvPicPr>
              <p:cNvPr id="16" name="Slide Zoom 15">
                <a:hlinkClick r:id="rId3" action="ppaction://hlinksldjump"/>
                <a:extLst>
                  <a:ext uri="{FF2B5EF4-FFF2-40B4-BE49-F238E27FC236}">
                    <a16:creationId xmlns:a16="http://schemas.microsoft.com/office/drawing/2014/main" id="{6F0B59F5-72CE-48D5-B5E4-A3EBF0BBB831}"/>
                  </a:ext>
                </a:extLst>
              </p:cNvPr>
              <p:cNvPicPr>
                <a:picLocks noGrp="1" noRot="1" noChangeAspect="1" noMove="1" noResize="1" noEditPoints="1" noAdjustHandles="1" noChangeArrowheads="1" noChangeShapeType="1"/>
              </p:cNvPicPr>
              <p:nvPr/>
            </p:nvPicPr>
            <p:blipFill>
              <a:blip r:embed="rId4"/>
              <a:stretch>
                <a:fillRect/>
              </a:stretch>
            </p:blipFill>
            <p:spPr>
              <a:xfrm>
                <a:off x="7849192" y="2336800"/>
                <a:ext cx="81278" cy="45719"/>
              </a:xfrm>
              <a:prstGeom prst="rect">
                <a:avLst/>
              </a:prstGeom>
              <a:ln w="3175">
                <a:solidFill>
                  <a:prstClr val="ltGray"/>
                </a:solidFill>
              </a:ln>
            </p:spPr>
          </p:pic>
        </mc:Fallback>
      </mc:AlternateContent>
    </p:spTree>
    <p:extLst>
      <p:ext uri="{BB962C8B-B14F-4D97-AF65-F5344CB8AC3E}">
        <p14:creationId xmlns:p14="http://schemas.microsoft.com/office/powerpoint/2010/main" val="3776794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10148" t="10741" r="10146" b="7865"/>
          <a:stretch/>
        </p:blipFill>
        <p:spPr>
          <a:xfrm>
            <a:off x="0" y="-1"/>
            <a:ext cx="12192000" cy="7003277"/>
          </a:xfrm>
          <a:prstGeom prst="rect">
            <a:avLst/>
          </a:prstGeom>
        </p:spPr>
      </p:pic>
      <p:sp>
        <p:nvSpPr>
          <p:cNvPr id="4" name="Rectangle 3"/>
          <p:cNvSpPr/>
          <p:nvPr/>
        </p:nvSpPr>
        <p:spPr>
          <a:xfrm rot="5400000">
            <a:off x="4700946" y="1116623"/>
            <a:ext cx="386862" cy="395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4472C4">
                    <a:lumMod val="75000"/>
                  </a:srgbClr>
                </a:solidFill>
                <a:effectLst/>
                <a:uLnTx/>
                <a:uFillTx/>
                <a:latin typeface="Palatino Linotype" panose="02040502050505030304" pitchFamily="18" charset="0"/>
                <a:ea typeface="+mn-ea"/>
                <a:cs typeface="+mn-cs"/>
                <a:sym typeface="Arial"/>
              </a:rPr>
              <a:t>f1</a:t>
            </a:r>
          </a:p>
        </p:txBody>
      </p:sp>
      <p:sp>
        <p:nvSpPr>
          <p:cNvPr id="5" name="Rectangle 4"/>
          <p:cNvSpPr/>
          <p:nvPr/>
        </p:nvSpPr>
        <p:spPr>
          <a:xfrm rot="5400000">
            <a:off x="5243143" y="1116623"/>
            <a:ext cx="386862" cy="395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4472C4">
                    <a:lumMod val="75000"/>
                  </a:srgbClr>
                </a:solidFill>
                <a:effectLst/>
                <a:uLnTx/>
                <a:uFillTx/>
                <a:latin typeface="Palatino Linotype" panose="02040502050505030304" pitchFamily="18" charset="0"/>
                <a:ea typeface="+mn-ea"/>
                <a:cs typeface="+mn-cs"/>
                <a:sym typeface="Arial"/>
              </a:rPr>
              <a:t>f2</a:t>
            </a:r>
            <a:endParaRPr kumimoji="0" lang="en-US" sz="1400" b="0" i="0" u="none" strike="noStrike" kern="0" cap="none" spc="0" normalizeH="0" baseline="0" noProof="0" dirty="0">
              <a:ln>
                <a:noFill/>
              </a:ln>
              <a:solidFill>
                <a:srgbClr val="4472C4">
                  <a:lumMod val="75000"/>
                </a:srgbClr>
              </a:solidFill>
              <a:effectLst/>
              <a:uLnTx/>
              <a:uFillTx/>
              <a:latin typeface="Palatino Linotype" panose="02040502050505030304" pitchFamily="18" charset="0"/>
              <a:ea typeface="+mn-ea"/>
              <a:cs typeface="+mn-cs"/>
              <a:sym typeface="Arial"/>
            </a:endParaRPr>
          </a:p>
        </p:txBody>
      </p:sp>
      <p:sp>
        <p:nvSpPr>
          <p:cNvPr id="6" name="Rectangle 5"/>
          <p:cNvSpPr/>
          <p:nvPr/>
        </p:nvSpPr>
        <p:spPr>
          <a:xfrm rot="5400000">
            <a:off x="5653453" y="1116623"/>
            <a:ext cx="489439" cy="395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4472C4">
                    <a:lumMod val="75000"/>
                  </a:srgbClr>
                </a:solidFill>
                <a:effectLst/>
                <a:uLnTx/>
                <a:uFillTx/>
                <a:latin typeface="Palatino Linotype" panose="02040502050505030304" pitchFamily="18" charset="0"/>
                <a:ea typeface="+mn-ea"/>
                <a:cs typeface="+mn-cs"/>
                <a:sym typeface="Arial"/>
              </a:rPr>
              <a:t>cue</a:t>
            </a:r>
            <a:endParaRPr kumimoji="0" lang="en-US" sz="1400" b="0" i="0" u="none" strike="noStrike" kern="0" cap="none" spc="0" normalizeH="0" baseline="0" noProof="0" dirty="0">
              <a:ln>
                <a:noFill/>
              </a:ln>
              <a:solidFill>
                <a:srgbClr val="4472C4">
                  <a:lumMod val="75000"/>
                </a:srgbClr>
              </a:solidFill>
              <a:effectLst/>
              <a:uLnTx/>
              <a:uFillTx/>
              <a:latin typeface="Palatino Linotype" panose="02040502050505030304" pitchFamily="18" charset="0"/>
              <a:ea typeface="+mn-ea"/>
              <a:cs typeface="+mn-cs"/>
              <a:sym typeface="Arial"/>
            </a:endParaRPr>
          </a:p>
        </p:txBody>
      </p:sp>
      <p:sp>
        <p:nvSpPr>
          <p:cNvPr id="7" name="Rectangle 6"/>
          <p:cNvSpPr/>
          <p:nvPr/>
        </p:nvSpPr>
        <p:spPr>
          <a:xfrm>
            <a:off x="-30701" y="0"/>
            <a:ext cx="1736409" cy="4220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PCA</a:t>
            </a:r>
          </a:p>
        </p:txBody>
      </p:sp>
    </p:spTree>
    <p:extLst>
      <p:ext uri="{BB962C8B-B14F-4D97-AF65-F5344CB8AC3E}">
        <p14:creationId xmlns:p14="http://schemas.microsoft.com/office/powerpoint/2010/main" val="3411720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10148" t="10741" r="10146" b="7865"/>
          <a:stretch/>
        </p:blipFill>
        <p:spPr>
          <a:xfrm>
            <a:off x="0" y="-1"/>
            <a:ext cx="12192000" cy="7003277"/>
          </a:xfrm>
          <a:prstGeom prst="rect">
            <a:avLst/>
          </a:prstGeom>
        </p:spPr>
      </p:pic>
      <p:sp>
        <p:nvSpPr>
          <p:cNvPr id="3" name="Rectangle 2"/>
          <p:cNvSpPr/>
          <p:nvPr/>
        </p:nvSpPr>
        <p:spPr>
          <a:xfrm>
            <a:off x="0" y="0"/>
            <a:ext cx="2488223" cy="5539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PCA</a:t>
            </a:r>
          </a:p>
        </p:txBody>
      </p:sp>
      <p:sp>
        <p:nvSpPr>
          <p:cNvPr id="4" name="Rectangle à coins arrondis 3"/>
          <p:cNvSpPr/>
          <p:nvPr/>
        </p:nvSpPr>
        <p:spPr>
          <a:xfrm>
            <a:off x="863881" y="1573824"/>
            <a:ext cx="1932074" cy="465991"/>
          </a:xfrm>
          <a:prstGeom prst="roundRect">
            <a:avLst/>
          </a:prstGeom>
          <a:solidFill>
            <a:schemeClr val="tx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Cumulative variance explained by </a:t>
            </a:r>
            <a:r>
              <a:rPr kumimoji="0" lang="en-US" sz="1400" b="0" i="0" u="none" strike="noStrike" kern="0" cap="none" spc="0" normalizeH="0" baseline="0" noProof="0" dirty="0">
                <a:ln>
                  <a:noFill/>
                </a:ln>
                <a:solidFill>
                  <a:srgbClr val="000000"/>
                </a:solidFill>
                <a:effectLst/>
                <a:uLnTx/>
                <a:uFillTx/>
                <a:latin typeface="Palatino Linotype" panose="02040502050505030304" pitchFamily="18" charset="0"/>
                <a:ea typeface="+mn-ea"/>
                <a:cs typeface="+mn-cs"/>
                <a:sym typeface="Arial"/>
              </a:rPr>
              <a:t>PCA</a:t>
            </a:r>
            <a:endPar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endParaRPr>
          </a:p>
        </p:txBody>
      </p:sp>
      <p:sp>
        <p:nvSpPr>
          <p:cNvPr id="5" name="Rectangle à coins arrondis 4"/>
          <p:cNvSpPr/>
          <p:nvPr/>
        </p:nvSpPr>
        <p:spPr>
          <a:xfrm>
            <a:off x="9082454" y="2066192"/>
            <a:ext cx="2637692" cy="914400"/>
          </a:xfrm>
          <a:prstGeom prst="roundRect">
            <a:avLst/>
          </a:prstGeom>
          <a:solidFill>
            <a:schemeClr val="tx2">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First principal components</a:t>
            </a:r>
          </a:p>
        </p:txBody>
      </p:sp>
      <p:sp>
        <p:nvSpPr>
          <p:cNvPr id="6" name="Rectangle 5"/>
          <p:cNvSpPr/>
          <p:nvPr/>
        </p:nvSpPr>
        <p:spPr>
          <a:xfrm rot="5400000">
            <a:off x="4700946" y="1116623"/>
            <a:ext cx="386862" cy="395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4472C4">
                    <a:lumMod val="75000"/>
                  </a:srgbClr>
                </a:solidFill>
                <a:effectLst/>
                <a:uLnTx/>
                <a:uFillTx/>
                <a:latin typeface="Palatino Linotype" panose="02040502050505030304" pitchFamily="18" charset="0"/>
                <a:ea typeface="+mn-ea"/>
                <a:cs typeface="+mn-cs"/>
                <a:sym typeface="Arial"/>
              </a:rPr>
              <a:t>f1</a:t>
            </a:r>
          </a:p>
        </p:txBody>
      </p:sp>
      <p:sp>
        <p:nvSpPr>
          <p:cNvPr id="7" name="Rectangle 6"/>
          <p:cNvSpPr/>
          <p:nvPr/>
        </p:nvSpPr>
        <p:spPr>
          <a:xfrm rot="5400000">
            <a:off x="5243143" y="1116623"/>
            <a:ext cx="386862" cy="395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4472C4">
                    <a:lumMod val="75000"/>
                  </a:srgbClr>
                </a:solidFill>
                <a:effectLst/>
                <a:uLnTx/>
                <a:uFillTx/>
                <a:latin typeface="Palatino Linotype" panose="02040502050505030304" pitchFamily="18" charset="0"/>
                <a:ea typeface="+mn-ea"/>
                <a:cs typeface="+mn-cs"/>
                <a:sym typeface="Arial"/>
              </a:rPr>
              <a:t>f2</a:t>
            </a:r>
            <a:endParaRPr kumimoji="0" lang="en-US" sz="1400" b="0" i="0" u="none" strike="noStrike" kern="0" cap="none" spc="0" normalizeH="0" baseline="0" noProof="0" dirty="0">
              <a:ln>
                <a:noFill/>
              </a:ln>
              <a:solidFill>
                <a:srgbClr val="4472C4">
                  <a:lumMod val="75000"/>
                </a:srgbClr>
              </a:solidFill>
              <a:effectLst/>
              <a:uLnTx/>
              <a:uFillTx/>
              <a:latin typeface="Palatino Linotype" panose="02040502050505030304" pitchFamily="18" charset="0"/>
              <a:ea typeface="+mn-ea"/>
              <a:cs typeface="+mn-cs"/>
              <a:sym typeface="Arial"/>
            </a:endParaRPr>
          </a:p>
        </p:txBody>
      </p:sp>
      <p:sp>
        <p:nvSpPr>
          <p:cNvPr id="8" name="Rectangle 7"/>
          <p:cNvSpPr/>
          <p:nvPr/>
        </p:nvSpPr>
        <p:spPr>
          <a:xfrm rot="5400000">
            <a:off x="5653453" y="1116623"/>
            <a:ext cx="489439" cy="395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4472C4">
                    <a:lumMod val="75000"/>
                  </a:srgbClr>
                </a:solidFill>
                <a:effectLst/>
                <a:uLnTx/>
                <a:uFillTx/>
                <a:latin typeface="Palatino Linotype" panose="02040502050505030304" pitchFamily="18" charset="0"/>
                <a:ea typeface="+mn-ea"/>
                <a:cs typeface="+mn-cs"/>
                <a:sym typeface="Arial"/>
              </a:rPr>
              <a:t>cue</a:t>
            </a:r>
            <a:endParaRPr kumimoji="0" lang="en-US" sz="1400" b="0" i="0" u="none" strike="noStrike" kern="0" cap="none" spc="0" normalizeH="0" baseline="0" noProof="0" dirty="0">
              <a:ln>
                <a:noFill/>
              </a:ln>
              <a:solidFill>
                <a:srgbClr val="4472C4">
                  <a:lumMod val="75000"/>
                </a:srgbClr>
              </a:solidFill>
              <a:effectLst/>
              <a:uLnTx/>
              <a:uFillTx/>
              <a:latin typeface="Palatino Linotype" panose="02040502050505030304" pitchFamily="18" charset="0"/>
              <a:ea typeface="+mn-ea"/>
              <a:cs typeface="+mn-cs"/>
              <a:sym typeface="Arial"/>
            </a:endParaRPr>
          </a:p>
        </p:txBody>
      </p:sp>
    </p:spTree>
    <p:extLst>
      <p:ext uri="{BB962C8B-B14F-4D97-AF65-F5344CB8AC3E}">
        <p14:creationId xmlns:p14="http://schemas.microsoft.com/office/powerpoint/2010/main" val="2630984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10148" t="10741" r="10146" b="7865"/>
          <a:stretch/>
        </p:blipFill>
        <p:spPr>
          <a:xfrm>
            <a:off x="0" y="-1"/>
            <a:ext cx="12192000" cy="7003277"/>
          </a:xfrm>
          <a:prstGeom prst="rect">
            <a:avLst/>
          </a:prstGeom>
        </p:spPr>
      </p:pic>
      <p:sp>
        <p:nvSpPr>
          <p:cNvPr id="3" name="Rectangle 2"/>
          <p:cNvSpPr/>
          <p:nvPr/>
        </p:nvSpPr>
        <p:spPr>
          <a:xfrm>
            <a:off x="0" y="-1"/>
            <a:ext cx="2488223" cy="5539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PCA</a:t>
            </a:r>
          </a:p>
        </p:txBody>
      </p:sp>
      <p:sp>
        <p:nvSpPr>
          <p:cNvPr id="4" name="Ellipse 3"/>
          <p:cNvSpPr/>
          <p:nvPr/>
        </p:nvSpPr>
        <p:spPr>
          <a:xfrm>
            <a:off x="-96716" y="2584940"/>
            <a:ext cx="3358662" cy="1951892"/>
          </a:xfrm>
          <a:prstGeom prst="ellipse">
            <a:avLst/>
          </a:prstGeom>
          <a:noFill/>
          <a:ln w="57150">
            <a:solidFill>
              <a:srgbClr val="BA14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endParaRPr>
          </a:p>
        </p:txBody>
      </p:sp>
      <p:sp>
        <p:nvSpPr>
          <p:cNvPr id="5" name="Rectangle à coins arrondis 4"/>
          <p:cNvSpPr/>
          <p:nvPr/>
        </p:nvSpPr>
        <p:spPr>
          <a:xfrm>
            <a:off x="3471494" y="2822330"/>
            <a:ext cx="2795955" cy="1195758"/>
          </a:xfrm>
          <a:prstGeom prst="roundRect">
            <a:avLst/>
          </a:prstGeom>
          <a:solidFill>
            <a:srgbClr val="C00000"/>
          </a:solidFill>
          <a:ln>
            <a:solidFill>
              <a:srgbClr val="BA1419"/>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Variance of the individual </a:t>
            </a:r>
            <a:r>
              <a:rPr kumimoji="0" lang="en-US" sz="1400" b="0" i="0" u="none" strike="noStrike" kern="0" cap="none" spc="0" normalizeH="0" baseline="0" noProof="0" dirty="0" err="1">
                <a:ln>
                  <a:noFill/>
                </a:ln>
                <a:solidFill>
                  <a:srgbClr val="FFFFFF"/>
                </a:solidFill>
                <a:effectLst/>
                <a:uLnTx/>
                <a:uFillTx/>
                <a:latin typeface="Palatino Linotype" panose="02040502050505030304" pitchFamily="18" charset="0"/>
                <a:ea typeface="+mn-ea"/>
                <a:cs typeface="+mn-cs"/>
                <a:sym typeface="Arial"/>
              </a:rPr>
              <a:t>demixed</a:t>
            </a: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 principal components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They are not </a:t>
            </a:r>
            <a:r>
              <a:rPr kumimoji="0" lang="en-US" sz="1400" b="0" i="0" u="none" strike="noStrike" kern="0" cap="none" spc="0" normalizeH="0" baseline="0" noProof="0" dirty="0" err="1">
                <a:ln>
                  <a:noFill/>
                </a:ln>
                <a:solidFill>
                  <a:srgbClr val="FFFFFF"/>
                </a:solidFill>
                <a:effectLst/>
                <a:uLnTx/>
                <a:uFillTx/>
                <a:latin typeface="Palatino Linotype" panose="02040502050505030304" pitchFamily="18" charset="0"/>
                <a:ea typeface="+mn-ea"/>
                <a:cs typeface="+mn-cs"/>
                <a:sym typeface="Arial"/>
              </a:rPr>
              <a:t>demixed</a:t>
            </a: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a:t>
            </a:r>
          </a:p>
        </p:txBody>
      </p:sp>
      <p:sp>
        <p:nvSpPr>
          <p:cNvPr id="6" name="Rectangle 5"/>
          <p:cNvSpPr/>
          <p:nvPr/>
        </p:nvSpPr>
        <p:spPr>
          <a:xfrm rot="5400000">
            <a:off x="4700946" y="1116623"/>
            <a:ext cx="386862" cy="395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4472C4">
                    <a:lumMod val="75000"/>
                  </a:srgbClr>
                </a:solidFill>
                <a:effectLst/>
                <a:uLnTx/>
                <a:uFillTx/>
                <a:latin typeface="Palatino Linotype" panose="02040502050505030304" pitchFamily="18" charset="0"/>
                <a:ea typeface="+mn-ea"/>
                <a:cs typeface="+mn-cs"/>
                <a:sym typeface="Arial"/>
              </a:rPr>
              <a:t>f1</a:t>
            </a:r>
          </a:p>
        </p:txBody>
      </p:sp>
      <p:sp>
        <p:nvSpPr>
          <p:cNvPr id="7" name="Rectangle 6"/>
          <p:cNvSpPr/>
          <p:nvPr/>
        </p:nvSpPr>
        <p:spPr>
          <a:xfrm rot="5400000">
            <a:off x="5243143" y="1116623"/>
            <a:ext cx="386862" cy="395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4472C4">
                    <a:lumMod val="75000"/>
                  </a:srgbClr>
                </a:solidFill>
                <a:effectLst/>
                <a:uLnTx/>
                <a:uFillTx/>
                <a:latin typeface="Palatino Linotype" panose="02040502050505030304" pitchFamily="18" charset="0"/>
                <a:ea typeface="+mn-ea"/>
                <a:cs typeface="+mn-cs"/>
                <a:sym typeface="Arial"/>
              </a:rPr>
              <a:t>f2</a:t>
            </a:r>
            <a:endParaRPr kumimoji="0" lang="en-US" sz="1400" b="0" i="0" u="none" strike="noStrike" kern="0" cap="none" spc="0" normalizeH="0" baseline="0" noProof="0" dirty="0">
              <a:ln>
                <a:noFill/>
              </a:ln>
              <a:solidFill>
                <a:srgbClr val="4472C4">
                  <a:lumMod val="75000"/>
                </a:srgbClr>
              </a:solidFill>
              <a:effectLst/>
              <a:uLnTx/>
              <a:uFillTx/>
              <a:latin typeface="Palatino Linotype" panose="02040502050505030304" pitchFamily="18" charset="0"/>
              <a:ea typeface="+mn-ea"/>
              <a:cs typeface="+mn-cs"/>
              <a:sym typeface="Arial"/>
            </a:endParaRPr>
          </a:p>
        </p:txBody>
      </p:sp>
      <p:sp>
        <p:nvSpPr>
          <p:cNvPr id="8" name="Rectangle 7"/>
          <p:cNvSpPr/>
          <p:nvPr/>
        </p:nvSpPr>
        <p:spPr>
          <a:xfrm rot="5400000">
            <a:off x="5653453" y="1116623"/>
            <a:ext cx="489439" cy="3956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4472C4">
                    <a:lumMod val="75000"/>
                  </a:srgbClr>
                </a:solidFill>
                <a:effectLst/>
                <a:uLnTx/>
                <a:uFillTx/>
                <a:latin typeface="Palatino Linotype" panose="02040502050505030304" pitchFamily="18" charset="0"/>
                <a:ea typeface="+mn-ea"/>
                <a:cs typeface="+mn-cs"/>
                <a:sym typeface="Arial"/>
              </a:rPr>
              <a:t>cue</a:t>
            </a:r>
            <a:endParaRPr kumimoji="0" lang="en-US" sz="1400" b="0" i="0" u="none" strike="noStrike" kern="0" cap="none" spc="0" normalizeH="0" baseline="0" noProof="0" dirty="0">
              <a:ln>
                <a:noFill/>
              </a:ln>
              <a:solidFill>
                <a:srgbClr val="4472C4">
                  <a:lumMod val="75000"/>
                </a:srgbClr>
              </a:solidFill>
              <a:effectLst/>
              <a:uLnTx/>
              <a:uFillTx/>
              <a:latin typeface="Palatino Linotype" panose="02040502050505030304" pitchFamily="18" charset="0"/>
              <a:ea typeface="+mn-ea"/>
              <a:cs typeface="+mn-cs"/>
              <a:sym typeface="Arial"/>
            </a:endParaRPr>
          </a:p>
        </p:txBody>
      </p:sp>
    </p:spTree>
    <p:extLst>
      <p:ext uri="{BB962C8B-B14F-4D97-AF65-F5344CB8AC3E}">
        <p14:creationId xmlns:p14="http://schemas.microsoft.com/office/powerpoint/2010/main" val="775673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p:nvPr/>
        </p:nvSpPr>
        <p:spPr>
          <a:xfrm>
            <a:off x="0" y="0"/>
            <a:ext cx="4654296" cy="6858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Palatino Linotype"/>
              <a:ea typeface="Palatino Linotype"/>
              <a:cs typeface="Palatino Linotype"/>
              <a:sym typeface="Palatino Linotype"/>
            </a:endParaRPr>
          </a:p>
        </p:txBody>
      </p:sp>
      <p:sp>
        <p:nvSpPr>
          <p:cNvPr id="254" name="Shape 254"/>
          <p:cNvSpPr txBox="1">
            <a:spLocks noGrp="1"/>
          </p:cNvSpPr>
          <p:nvPr>
            <p:ph type="title"/>
          </p:nvPr>
        </p:nvSpPr>
        <p:spPr>
          <a:xfrm>
            <a:off x="643467" y="643467"/>
            <a:ext cx="3363974" cy="1597315"/>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2800"/>
              <a:buFont typeface="Palatino Linotype"/>
              <a:buNone/>
            </a:pPr>
            <a:r>
              <a:rPr lang="en-US" sz="2800" b="1" i="0" u="none" strike="noStrike" cap="none" dirty="0">
                <a:solidFill>
                  <a:schemeClr val="lt1"/>
                </a:solidFill>
                <a:latin typeface="Palatino Linotype"/>
                <a:ea typeface="Palatino Linotype"/>
                <a:cs typeface="Palatino Linotype"/>
                <a:sym typeface="Palatino Linotype"/>
              </a:rPr>
              <a:t>PCA</a:t>
            </a:r>
            <a:endParaRPr dirty="0"/>
          </a:p>
        </p:txBody>
      </p:sp>
      <p:sp>
        <p:nvSpPr>
          <p:cNvPr id="255" name="Shape 2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88888"/>
              </a:buClr>
              <a:buSzPts val="1200"/>
              <a:buFont typeface="Palatino Linotype"/>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Palatino Linotype"/>
                <a:ea typeface="Palatino Linotype"/>
                <a:cs typeface="Palatino Linotype"/>
                <a:sym typeface="Palatino Linotype"/>
              </a:rPr>
              <a:pPr marL="0" marR="0" lvl="0" indent="0" algn="r" defTabSz="914400" rtl="0" eaLnBrk="1" fontAlgn="auto" latinLnBrk="0" hangingPunct="1">
                <a:lnSpc>
                  <a:spcPct val="100000"/>
                </a:lnSpc>
                <a:spcBef>
                  <a:spcPts val="0"/>
                </a:spcBef>
                <a:spcAft>
                  <a:spcPts val="0"/>
                </a:spcAft>
                <a:buClr>
                  <a:srgbClr val="888888"/>
                </a:buClr>
                <a:buSzPts val="1200"/>
                <a:buFont typeface="Palatino Linotype"/>
                <a:buNone/>
                <a:tabLst/>
                <a:defRPr/>
              </a:pPr>
              <a:t>33</a:t>
            </a:fld>
            <a:endParaRPr kumimoji="0" sz="1200" b="0" i="0" u="none" strike="noStrike" kern="0" cap="none" spc="0" normalizeH="0" baseline="0" noProof="0">
              <a:ln>
                <a:noFill/>
              </a:ln>
              <a:solidFill>
                <a:srgbClr val="888888"/>
              </a:solidFill>
              <a:effectLst/>
              <a:uLnTx/>
              <a:uFillTx/>
              <a:latin typeface="Palatino Linotype"/>
              <a:ea typeface="Palatino Linotype"/>
              <a:cs typeface="Palatino Linotype"/>
              <a:sym typeface="Palatino Linotype"/>
            </a:endParaRPr>
          </a:p>
        </p:txBody>
      </p:sp>
      <p:sp>
        <p:nvSpPr>
          <p:cNvPr id="2" name="Rectangle à coins arrondis 1"/>
          <p:cNvSpPr/>
          <p:nvPr/>
        </p:nvSpPr>
        <p:spPr>
          <a:xfrm>
            <a:off x="1024192" y="2572122"/>
            <a:ext cx="2602523" cy="62425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Rank Reduction</a:t>
            </a:r>
          </a:p>
        </p:txBody>
      </p:sp>
      <p:sp>
        <p:nvSpPr>
          <p:cNvPr id="6" name="Rectangle à coins arrondis 5"/>
          <p:cNvSpPr/>
          <p:nvPr/>
        </p:nvSpPr>
        <p:spPr>
          <a:xfrm>
            <a:off x="694480" y="3527715"/>
            <a:ext cx="3261946" cy="1256220"/>
          </a:xfrm>
          <a:prstGeom prst="roundRect">
            <a:avLst/>
          </a:prstGeom>
          <a:solidFill>
            <a:srgbClr val="BA1419"/>
          </a:solidFill>
          <a:ln>
            <a:solidFill>
              <a:srgbClr val="BA141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Unsupervised method : information about the parameters (stimulus, decision, subject's level confidence) are not taken into account</a:t>
            </a:r>
          </a:p>
        </p:txBody>
      </p:sp>
      <p:pic>
        <p:nvPicPr>
          <p:cNvPr id="3" name="Image 2"/>
          <p:cNvPicPr>
            <a:picLocks noChangeAspect="1"/>
          </p:cNvPicPr>
          <p:nvPr/>
        </p:nvPicPr>
        <p:blipFill rotWithShape="1">
          <a:blip r:embed="rId3"/>
          <a:srcRect l="59363" t="29281" r="7892" b="23417"/>
          <a:stretch/>
        </p:blipFill>
        <p:spPr>
          <a:xfrm>
            <a:off x="5616387" y="643467"/>
            <a:ext cx="6202800" cy="5040184"/>
          </a:xfrm>
          <a:prstGeom prst="rect">
            <a:avLst/>
          </a:prstGeom>
        </p:spPr>
      </p:pic>
      <p:sp>
        <p:nvSpPr>
          <p:cNvPr id="11" name="Rectangle à coins arrondis 10"/>
          <p:cNvSpPr/>
          <p:nvPr/>
        </p:nvSpPr>
        <p:spPr>
          <a:xfrm>
            <a:off x="8921607" y="5339090"/>
            <a:ext cx="2734407" cy="2549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44546A"/>
                </a:solidFill>
                <a:effectLst/>
                <a:uLnTx/>
                <a:uFillTx/>
                <a:latin typeface="Palatino Linotype" panose="02040502050505030304" pitchFamily="18" charset="0"/>
                <a:ea typeface="+mn-ea"/>
                <a:cs typeface="+mn-cs"/>
                <a:sym typeface="Arial"/>
              </a:rPr>
              <a:t>Kobak</a:t>
            </a:r>
            <a:r>
              <a:rPr kumimoji="0" lang="en-US" sz="1400" b="0" i="0" u="none" strike="noStrike" kern="0" cap="none" spc="0" normalizeH="0" baseline="0" noProof="0" dirty="0">
                <a:ln>
                  <a:noFill/>
                </a:ln>
                <a:solidFill>
                  <a:srgbClr val="44546A"/>
                </a:solidFill>
                <a:effectLst/>
                <a:uLnTx/>
                <a:uFillTx/>
                <a:latin typeface="Palatino Linotype" panose="02040502050505030304" pitchFamily="18" charset="0"/>
                <a:ea typeface="+mn-ea"/>
                <a:cs typeface="+mn-cs"/>
                <a:sym typeface="Arial"/>
              </a:rPr>
              <a:t> et al 2016</a:t>
            </a:r>
          </a:p>
        </p:txBody>
      </p:sp>
      <p:sp>
        <p:nvSpPr>
          <p:cNvPr id="12" name="Rectangle à coins arrondis 11"/>
          <p:cNvSpPr/>
          <p:nvPr/>
        </p:nvSpPr>
        <p:spPr>
          <a:xfrm>
            <a:off x="643467" y="5466578"/>
            <a:ext cx="3261946" cy="749584"/>
          </a:xfrm>
          <a:prstGeom prst="roundRect">
            <a:avLst/>
          </a:prstGeom>
          <a:solidFill>
            <a:srgbClr val="BA1419"/>
          </a:solidFill>
          <a:ln>
            <a:solidFill>
              <a:srgbClr val="BA141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The data is not easily interpretable </a:t>
            </a:r>
          </a:p>
        </p:txBody>
      </p:sp>
      <p:sp>
        <p:nvSpPr>
          <p:cNvPr id="4" name="Flèche vers le bas 3"/>
          <p:cNvSpPr/>
          <p:nvPr/>
        </p:nvSpPr>
        <p:spPr>
          <a:xfrm>
            <a:off x="2149926" y="4932485"/>
            <a:ext cx="249027" cy="406605"/>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endParaRPr>
          </a:p>
        </p:txBody>
      </p:sp>
    </p:spTree>
    <p:extLst>
      <p:ext uri="{BB962C8B-B14F-4D97-AF65-F5344CB8AC3E}">
        <p14:creationId xmlns:p14="http://schemas.microsoft.com/office/powerpoint/2010/main" val="120190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p:nvPr/>
        </p:nvSpPr>
        <p:spPr>
          <a:xfrm>
            <a:off x="0" y="0"/>
            <a:ext cx="4654296" cy="6858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Palatino Linotype"/>
              <a:ea typeface="Palatino Linotype"/>
              <a:cs typeface="Palatino Linotype"/>
              <a:sym typeface="Palatino Linotype"/>
            </a:endParaRPr>
          </a:p>
        </p:txBody>
      </p:sp>
      <p:sp>
        <p:nvSpPr>
          <p:cNvPr id="254" name="Shape 254"/>
          <p:cNvSpPr txBox="1">
            <a:spLocks noGrp="1"/>
          </p:cNvSpPr>
          <p:nvPr>
            <p:ph type="title"/>
          </p:nvPr>
        </p:nvSpPr>
        <p:spPr>
          <a:xfrm>
            <a:off x="643467" y="643467"/>
            <a:ext cx="3363974" cy="1597315"/>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2800"/>
              <a:buFont typeface="Palatino Linotype"/>
              <a:buNone/>
            </a:pPr>
            <a:r>
              <a:rPr lang="en-US" sz="2800" b="1" i="0" u="none" strike="noStrike" cap="none" dirty="0" err="1">
                <a:solidFill>
                  <a:schemeClr val="lt1"/>
                </a:solidFill>
                <a:latin typeface="Palatino Linotype"/>
                <a:ea typeface="Palatino Linotype"/>
                <a:cs typeface="Palatino Linotype"/>
                <a:sym typeface="Palatino Linotype"/>
              </a:rPr>
              <a:t>DoC</a:t>
            </a:r>
            <a:endParaRPr dirty="0"/>
          </a:p>
        </p:txBody>
      </p:sp>
      <p:sp>
        <p:nvSpPr>
          <p:cNvPr id="255" name="Shape 2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88888"/>
              </a:buClr>
              <a:buSzPts val="1200"/>
              <a:buFont typeface="Palatino Linotype"/>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Palatino Linotype"/>
                <a:ea typeface="Palatino Linotype"/>
                <a:cs typeface="Palatino Linotype"/>
                <a:sym typeface="Palatino Linotype"/>
              </a:rPr>
              <a:pPr marL="0" marR="0" lvl="0" indent="0" algn="r" defTabSz="914400" rtl="0" eaLnBrk="1" fontAlgn="auto" latinLnBrk="0" hangingPunct="1">
                <a:lnSpc>
                  <a:spcPct val="100000"/>
                </a:lnSpc>
                <a:spcBef>
                  <a:spcPts val="0"/>
                </a:spcBef>
                <a:spcAft>
                  <a:spcPts val="0"/>
                </a:spcAft>
                <a:buClr>
                  <a:srgbClr val="888888"/>
                </a:buClr>
                <a:buSzPts val="1200"/>
                <a:buFont typeface="Palatino Linotype"/>
                <a:buNone/>
                <a:tabLst/>
                <a:defRPr/>
              </a:pPr>
              <a:t>34</a:t>
            </a:fld>
            <a:endParaRPr kumimoji="0" sz="1200" b="0" i="0" u="none" strike="noStrike" kern="0" cap="none" spc="0" normalizeH="0" baseline="0" noProof="0">
              <a:ln>
                <a:noFill/>
              </a:ln>
              <a:solidFill>
                <a:srgbClr val="888888"/>
              </a:solidFill>
              <a:effectLst/>
              <a:uLnTx/>
              <a:uFillTx/>
              <a:latin typeface="Palatino Linotype"/>
              <a:ea typeface="Palatino Linotype"/>
              <a:cs typeface="Palatino Linotype"/>
              <a:sym typeface="Palatino Linotype"/>
            </a:endParaRPr>
          </a:p>
        </p:txBody>
      </p:sp>
      <p:sp>
        <p:nvSpPr>
          <p:cNvPr id="2" name="Rectangle à coins arrondis 1"/>
          <p:cNvSpPr/>
          <p:nvPr/>
        </p:nvSpPr>
        <p:spPr>
          <a:xfrm>
            <a:off x="1024192" y="2572122"/>
            <a:ext cx="2602523" cy="62425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Difference of Covariance Technique </a:t>
            </a:r>
          </a:p>
        </p:txBody>
      </p:sp>
      <p:pic>
        <p:nvPicPr>
          <p:cNvPr id="3" name="Image 2"/>
          <p:cNvPicPr>
            <a:picLocks noChangeAspect="1"/>
          </p:cNvPicPr>
          <p:nvPr/>
        </p:nvPicPr>
        <p:blipFill rotWithShape="1">
          <a:blip r:embed="rId3"/>
          <a:srcRect l="59363" t="29281" r="7892" b="23417"/>
          <a:stretch/>
        </p:blipFill>
        <p:spPr>
          <a:xfrm>
            <a:off x="5616387" y="643467"/>
            <a:ext cx="6202800" cy="5040184"/>
          </a:xfrm>
          <a:prstGeom prst="rect">
            <a:avLst/>
          </a:prstGeom>
        </p:spPr>
      </p:pic>
      <p:sp>
        <p:nvSpPr>
          <p:cNvPr id="8" name="Rectangle à coins arrondis 7"/>
          <p:cNvSpPr/>
          <p:nvPr/>
        </p:nvSpPr>
        <p:spPr>
          <a:xfrm>
            <a:off x="1024191" y="3613011"/>
            <a:ext cx="2602523" cy="91515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The firing rates in the new coordinates are averaged over frequencies and time</a:t>
            </a:r>
          </a:p>
        </p:txBody>
      </p:sp>
      <p:sp>
        <p:nvSpPr>
          <p:cNvPr id="9" name="Rectangle à coins arrondis 8"/>
          <p:cNvSpPr/>
          <p:nvPr/>
        </p:nvSpPr>
        <p:spPr>
          <a:xfrm>
            <a:off x="8921607" y="5339090"/>
            <a:ext cx="2734407" cy="2549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44546A"/>
                </a:solidFill>
                <a:effectLst/>
                <a:uLnTx/>
                <a:uFillTx/>
                <a:latin typeface="Palatino Linotype" panose="02040502050505030304" pitchFamily="18" charset="0"/>
                <a:ea typeface="+mn-ea"/>
                <a:cs typeface="+mn-cs"/>
                <a:sym typeface="Arial"/>
              </a:rPr>
              <a:t>Kobak</a:t>
            </a:r>
            <a:r>
              <a:rPr kumimoji="0" lang="en-US" sz="1400" b="0" i="0" u="none" strike="noStrike" kern="0" cap="none" spc="0" normalizeH="0" baseline="0" noProof="0" dirty="0">
                <a:ln>
                  <a:noFill/>
                </a:ln>
                <a:solidFill>
                  <a:srgbClr val="44546A"/>
                </a:solidFill>
                <a:effectLst/>
                <a:uLnTx/>
                <a:uFillTx/>
                <a:latin typeface="Palatino Linotype" panose="02040502050505030304" pitchFamily="18" charset="0"/>
                <a:ea typeface="+mn-ea"/>
                <a:cs typeface="+mn-cs"/>
                <a:sym typeface="Arial"/>
              </a:rPr>
              <a:t> et al 2016</a:t>
            </a:r>
          </a:p>
        </p:txBody>
      </p:sp>
      <p:sp>
        <p:nvSpPr>
          <p:cNvPr id="10" name="Rectangle à coins arrondis 9"/>
          <p:cNvSpPr/>
          <p:nvPr/>
        </p:nvSpPr>
        <p:spPr>
          <a:xfrm>
            <a:off x="1024190" y="5009000"/>
            <a:ext cx="2602523" cy="91515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A PCA is applied on the difference of the two covariance matrixes</a:t>
            </a:r>
          </a:p>
        </p:txBody>
      </p:sp>
      <p:sp>
        <p:nvSpPr>
          <p:cNvPr id="11" name="Rectangle à coins arrondis 10"/>
          <p:cNvSpPr/>
          <p:nvPr/>
        </p:nvSpPr>
        <p:spPr>
          <a:xfrm>
            <a:off x="4932372" y="5391891"/>
            <a:ext cx="3727923" cy="1256220"/>
          </a:xfrm>
          <a:prstGeom prst="roundRect">
            <a:avLst/>
          </a:prstGeom>
          <a:solidFill>
            <a:srgbClr val="BA1419"/>
          </a:solidFill>
          <a:ln>
            <a:solidFill>
              <a:srgbClr val="BA141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The </a:t>
            </a:r>
            <a:r>
              <a:rPr kumimoji="0" lang="en-US" sz="1400" b="0" i="0" u="none" strike="noStrike" kern="0" cap="none" spc="0" normalizeH="0" baseline="0" noProof="0" dirty="0" err="1">
                <a:ln>
                  <a:noFill/>
                </a:ln>
                <a:solidFill>
                  <a:srgbClr val="FFFFFF"/>
                </a:solidFill>
                <a:effectLst/>
                <a:uLnTx/>
                <a:uFillTx/>
                <a:latin typeface="Palatino Linotype" panose="02040502050505030304" pitchFamily="18" charset="0"/>
                <a:ea typeface="+mn-ea"/>
                <a:cs typeface="+mn-cs"/>
                <a:sym typeface="Arial"/>
              </a:rPr>
              <a:t>DoC</a:t>
            </a: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 separates well the time and frequency variable in the article, but it does not generalize well to more variables </a:t>
            </a:r>
          </a:p>
        </p:txBody>
      </p:sp>
    </p:spTree>
    <p:extLst>
      <p:ext uri="{BB962C8B-B14F-4D97-AF65-F5344CB8AC3E}">
        <p14:creationId xmlns:p14="http://schemas.microsoft.com/office/powerpoint/2010/main" val="309505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p:nvPr/>
        </p:nvSpPr>
        <p:spPr>
          <a:xfrm>
            <a:off x="0" y="0"/>
            <a:ext cx="4654296" cy="6858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Palatino Linotype"/>
              <a:ea typeface="Palatino Linotype"/>
              <a:cs typeface="Palatino Linotype"/>
              <a:sym typeface="Palatino Linotype"/>
            </a:endParaRPr>
          </a:p>
        </p:txBody>
      </p:sp>
      <p:sp>
        <p:nvSpPr>
          <p:cNvPr id="254" name="Shape 254"/>
          <p:cNvSpPr txBox="1">
            <a:spLocks noGrp="1"/>
          </p:cNvSpPr>
          <p:nvPr>
            <p:ph type="title"/>
          </p:nvPr>
        </p:nvSpPr>
        <p:spPr>
          <a:xfrm>
            <a:off x="643467" y="643467"/>
            <a:ext cx="3363974" cy="1597315"/>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2800"/>
              <a:buFont typeface="Palatino Linotype"/>
              <a:buNone/>
            </a:pPr>
            <a:r>
              <a:rPr lang="en-US" sz="2800" b="1" i="0" u="none" strike="noStrike" cap="none" dirty="0" err="1">
                <a:solidFill>
                  <a:schemeClr val="lt1"/>
                </a:solidFill>
                <a:latin typeface="Palatino Linotype"/>
                <a:ea typeface="Palatino Linotype"/>
                <a:cs typeface="Palatino Linotype"/>
                <a:sym typeface="Palatino Linotype"/>
              </a:rPr>
              <a:t>dPCA</a:t>
            </a:r>
            <a:endParaRPr dirty="0"/>
          </a:p>
        </p:txBody>
      </p:sp>
      <p:sp>
        <p:nvSpPr>
          <p:cNvPr id="255" name="Shape 2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888888"/>
              </a:buClr>
              <a:buSzPts val="1200"/>
              <a:buFont typeface="Palatino Linotype"/>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Palatino Linotype"/>
                <a:ea typeface="Palatino Linotype"/>
                <a:cs typeface="Palatino Linotype"/>
                <a:sym typeface="Palatino Linotype"/>
              </a:rPr>
              <a:pPr marL="0" marR="0" lvl="0" indent="0" algn="r" defTabSz="914400" rtl="0" eaLnBrk="1" fontAlgn="auto" latinLnBrk="0" hangingPunct="1">
                <a:lnSpc>
                  <a:spcPct val="100000"/>
                </a:lnSpc>
                <a:spcBef>
                  <a:spcPts val="0"/>
                </a:spcBef>
                <a:spcAft>
                  <a:spcPts val="0"/>
                </a:spcAft>
                <a:buClr>
                  <a:srgbClr val="888888"/>
                </a:buClr>
                <a:buSzPts val="1200"/>
                <a:buFont typeface="Palatino Linotype"/>
                <a:buNone/>
                <a:tabLst/>
                <a:defRPr/>
              </a:pPr>
              <a:t>35</a:t>
            </a:fld>
            <a:endParaRPr kumimoji="0" sz="1200" b="0" i="0" u="none" strike="noStrike" kern="0" cap="none" spc="0" normalizeH="0" baseline="0" noProof="0">
              <a:ln>
                <a:noFill/>
              </a:ln>
              <a:solidFill>
                <a:srgbClr val="888888"/>
              </a:solidFill>
              <a:effectLst/>
              <a:uLnTx/>
              <a:uFillTx/>
              <a:latin typeface="Palatino Linotype"/>
              <a:ea typeface="Palatino Linotype"/>
              <a:cs typeface="Palatino Linotype"/>
              <a:sym typeface="Palatino Linotype"/>
            </a:endParaRPr>
          </a:p>
        </p:txBody>
      </p:sp>
      <p:sp>
        <p:nvSpPr>
          <p:cNvPr id="2" name="Rectangle à coins arrondis 1"/>
          <p:cNvSpPr/>
          <p:nvPr/>
        </p:nvSpPr>
        <p:spPr>
          <a:xfrm>
            <a:off x="894526" y="2644094"/>
            <a:ext cx="2861856" cy="80495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Dimensionality Reduction method that decomposes the data</a:t>
            </a:r>
          </a:p>
        </p:txBody>
      </p:sp>
      <p:sp>
        <p:nvSpPr>
          <p:cNvPr id="8" name="Rectangle à coins arrondis 7"/>
          <p:cNvSpPr/>
          <p:nvPr/>
        </p:nvSpPr>
        <p:spPr>
          <a:xfrm>
            <a:off x="971670" y="3852365"/>
            <a:ext cx="2707568" cy="62610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err="1">
                <a:ln>
                  <a:noFill/>
                </a:ln>
                <a:solidFill>
                  <a:srgbClr val="FFFFFF"/>
                </a:solidFill>
                <a:effectLst/>
                <a:uLnTx/>
                <a:uFillTx/>
                <a:latin typeface="Palatino Linotype" panose="02040502050505030304" pitchFamily="18" charset="0"/>
                <a:ea typeface="+mn-ea"/>
                <a:cs typeface="+mn-cs"/>
                <a:sym typeface="Arial"/>
              </a:rPr>
              <a:t>Demix</a:t>
            </a:r>
            <a:r>
              <a:rPr kumimoji="0" lang="en-US" sz="16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 the experimental task parameters</a:t>
            </a:r>
          </a:p>
        </p:txBody>
      </p:sp>
      <p:sp>
        <p:nvSpPr>
          <p:cNvPr id="10" name="Rectangle à coins arrondis 9"/>
          <p:cNvSpPr/>
          <p:nvPr/>
        </p:nvSpPr>
        <p:spPr>
          <a:xfrm>
            <a:off x="971670" y="4881780"/>
            <a:ext cx="2707568" cy="62610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Preserve the original data as much as possible</a:t>
            </a:r>
          </a:p>
        </p:txBody>
      </p:sp>
      <p:pic>
        <p:nvPicPr>
          <p:cNvPr id="3" name="Image 2"/>
          <p:cNvPicPr>
            <a:picLocks noChangeAspect="1"/>
          </p:cNvPicPr>
          <p:nvPr/>
        </p:nvPicPr>
        <p:blipFill rotWithShape="1">
          <a:blip r:embed="rId3"/>
          <a:srcRect l="60515" t="30556" r="7230" b="25174"/>
          <a:stretch/>
        </p:blipFill>
        <p:spPr>
          <a:xfrm>
            <a:off x="5509709" y="894924"/>
            <a:ext cx="6201781" cy="4788000"/>
          </a:xfrm>
          <a:prstGeom prst="rect">
            <a:avLst/>
          </a:prstGeom>
        </p:spPr>
      </p:pic>
      <p:sp>
        <p:nvSpPr>
          <p:cNvPr id="4" name="Rectangle à coins arrondis 3"/>
          <p:cNvSpPr/>
          <p:nvPr/>
        </p:nvSpPr>
        <p:spPr>
          <a:xfrm>
            <a:off x="8921607" y="5339090"/>
            <a:ext cx="2734407" cy="2549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44546A"/>
                </a:solidFill>
                <a:effectLst/>
                <a:uLnTx/>
                <a:uFillTx/>
                <a:latin typeface="Palatino Linotype" panose="02040502050505030304" pitchFamily="18" charset="0"/>
                <a:ea typeface="+mn-ea"/>
                <a:cs typeface="+mn-cs"/>
                <a:sym typeface="Arial"/>
              </a:rPr>
              <a:t>Kobak</a:t>
            </a:r>
            <a:r>
              <a:rPr kumimoji="0" lang="en-US" sz="1400" b="0" i="0" u="none" strike="noStrike" kern="0" cap="none" spc="0" normalizeH="0" baseline="0" noProof="0" dirty="0">
                <a:ln>
                  <a:noFill/>
                </a:ln>
                <a:solidFill>
                  <a:srgbClr val="44546A"/>
                </a:solidFill>
                <a:effectLst/>
                <a:uLnTx/>
                <a:uFillTx/>
                <a:latin typeface="Palatino Linotype" panose="02040502050505030304" pitchFamily="18" charset="0"/>
                <a:ea typeface="+mn-ea"/>
                <a:cs typeface="+mn-cs"/>
                <a:sym typeface="Arial"/>
              </a:rPr>
              <a:t> et al 2016</a:t>
            </a:r>
          </a:p>
        </p:txBody>
      </p:sp>
    </p:spTree>
    <p:extLst>
      <p:ext uri="{BB962C8B-B14F-4D97-AF65-F5344CB8AC3E}">
        <p14:creationId xmlns:p14="http://schemas.microsoft.com/office/powerpoint/2010/main" val="285083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11668" t="44092" r="17940" b="21042"/>
          <a:stretch/>
        </p:blipFill>
        <p:spPr>
          <a:xfrm>
            <a:off x="502023" y="755768"/>
            <a:ext cx="11187954" cy="3117078"/>
          </a:xfrm>
          <a:prstGeom prst="rect">
            <a:avLst/>
          </a:prstGeom>
        </p:spPr>
      </p:pic>
      <p:sp>
        <p:nvSpPr>
          <p:cNvPr id="3" name="Rectangle à coins arrondis 2"/>
          <p:cNvSpPr/>
          <p:nvPr/>
        </p:nvSpPr>
        <p:spPr>
          <a:xfrm>
            <a:off x="2710962" y="4404946"/>
            <a:ext cx="6770077"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Marginalization Procedure: the data is averaged over different task parameters</a:t>
            </a:r>
          </a:p>
        </p:txBody>
      </p:sp>
      <p:sp>
        <p:nvSpPr>
          <p:cNvPr id="4" name="Rectangle à coins arrondis 3"/>
          <p:cNvSpPr/>
          <p:nvPr/>
        </p:nvSpPr>
        <p:spPr>
          <a:xfrm>
            <a:off x="624143" y="5622845"/>
            <a:ext cx="3261946" cy="780309"/>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This method compresses and </a:t>
            </a:r>
            <a:r>
              <a:rPr kumimoji="0" lang="en-US" sz="1400" b="0" i="0" u="none" strike="noStrike" kern="0" cap="none" spc="0" normalizeH="0" baseline="0" noProof="0" dirty="0" err="1">
                <a:ln>
                  <a:noFill/>
                </a:ln>
                <a:solidFill>
                  <a:srgbClr val="FFFFFF"/>
                </a:solidFill>
                <a:effectLst/>
                <a:uLnTx/>
                <a:uFillTx/>
                <a:latin typeface="Palatino Linotype" panose="02040502050505030304" pitchFamily="18" charset="0"/>
                <a:ea typeface="+mn-ea"/>
                <a:cs typeface="+mn-cs"/>
                <a:sym typeface="Arial"/>
              </a:rPr>
              <a:t>demixes</a:t>
            </a: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 the dependencies of the data</a:t>
            </a:r>
          </a:p>
        </p:txBody>
      </p:sp>
      <p:sp>
        <p:nvSpPr>
          <p:cNvPr id="5" name="Rectangle à coins arrondis 4"/>
          <p:cNvSpPr/>
          <p:nvPr/>
        </p:nvSpPr>
        <p:spPr>
          <a:xfrm>
            <a:off x="4580681" y="5622845"/>
            <a:ext cx="3261946" cy="780309"/>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Standardized procedure for different types of data sets </a:t>
            </a:r>
          </a:p>
        </p:txBody>
      </p:sp>
      <p:sp>
        <p:nvSpPr>
          <p:cNvPr id="6" name="Rectangle à coins arrondis 5"/>
          <p:cNvSpPr/>
          <p:nvPr/>
        </p:nvSpPr>
        <p:spPr>
          <a:xfrm>
            <a:off x="8537219" y="5622845"/>
            <a:ext cx="3261946" cy="780309"/>
          </a:xfrm>
          <a:prstGeom prst="round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Needs a lot of neurons</a:t>
            </a:r>
            <a:b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b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Doesn't work well with unbalanced sets</a:t>
            </a:r>
          </a:p>
        </p:txBody>
      </p:sp>
    </p:spTree>
    <p:extLst>
      <p:ext uri="{BB962C8B-B14F-4D97-AF65-F5344CB8AC3E}">
        <p14:creationId xmlns:p14="http://schemas.microsoft.com/office/powerpoint/2010/main" val="250641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1" y="0"/>
            <a:ext cx="12222701" cy="6858000"/>
          </a:xfrm>
          <a:prstGeom prst="rect">
            <a:avLst/>
          </a:prstGeom>
        </p:spPr>
      </p:pic>
      <p:sp>
        <p:nvSpPr>
          <p:cNvPr id="9" name="Rectangle 8"/>
          <p:cNvSpPr/>
          <p:nvPr/>
        </p:nvSpPr>
        <p:spPr>
          <a:xfrm>
            <a:off x="-30701" y="0"/>
            <a:ext cx="1736409" cy="4220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err="1">
                <a:ln>
                  <a:noFill/>
                </a:ln>
                <a:solidFill>
                  <a:srgbClr val="FFFFFF"/>
                </a:solidFill>
                <a:effectLst/>
                <a:uLnTx/>
                <a:uFillTx/>
                <a:latin typeface="Palatino Linotype" panose="02040502050505030304" pitchFamily="18" charset="0"/>
                <a:ea typeface="+mn-ea"/>
                <a:cs typeface="+mn-cs"/>
                <a:sym typeface="Arial"/>
              </a:rPr>
              <a:t>dPCA</a:t>
            </a:r>
            <a:endParaRPr kumimoji="0" lang="en-US" sz="20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endParaRPr>
          </a:p>
        </p:txBody>
      </p:sp>
    </p:spTree>
    <p:extLst>
      <p:ext uri="{BB962C8B-B14F-4D97-AF65-F5344CB8AC3E}">
        <p14:creationId xmlns:p14="http://schemas.microsoft.com/office/powerpoint/2010/main" val="1137240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1" y="0"/>
            <a:ext cx="12222701" cy="6858000"/>
          </a:xfrm>
          <a:prstGeom prst="rect">
            <a:avLst/>
          </a:prstGeom>
        </p:spPr>
      </p:pic>
      <p:sp>
        <p:nvSpPr>
          <p:cNvPr id="9" name="Rectangle 8"/>
          <p:cNvSpPr/>
          <p:nvPr/>
        </p:nvSpPr>
        <p:spPr>
          <a:xfrm>
            <a:off x="-30701" y="0"/>
            <a:ext cx="1736409" cy="4220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err="1">
                <a:ln>
                  <a:noFill/>
                </a:ln>
                <a:solidFill>
                  <a:srgbClr val="FFFFFF"/>
                </a:solidFill>
                <a:effectLst/>
                <a:uLnTx/>
                <a:uFillTx/>
                <a:latin typeface="Palatino Linotype" panose="02040502050505030304" pitchFamily="18" charset="0"/>
                <a:ea typeface="+mn-ea"/>
                <a:cs typeface="+mn-cs"/>
                <a:sym typeface="Arial"/>
              </a:rPr>
              <a:t>dPCA</a:t>
            </a:r>
            <a:endParaRPr kumimoji="0" lang="en-US" sz="20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endParaRPr>
          </a:p>
        </p:txBody>
      </p:sp>
      <p:sp>
        <p:nvSpPr>
          <p:cNvPr id="2" name="Ellipse 1"/>
          <p:cNvSpPr/>
          <p:nvPr/>
        </p:nvSpPr>
        <p:spPr>
          <a:xfrm>
            <a:off x="3077308" y="101112"/>
            <a:ext cx="9114692" cy="1793631"/>
          </a:xfrm>
          <a:prstGeom prst="ellipse">
            <a:avLst/>
          </a:prstGeom>
          <a:no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endParaRPr>
          </a:p>
        </p:txBody>
      </p:sp>
      <p:sp>
        <p:nvSpPr>
          <p:cNvPr id="4" name="Rectangle à coins arrondis 3"/>
          <p:cNvSpPr/>
          <p:nvPr/>
        </p:nvSpPr>
        <p:spPr>
          <a:xfrm>
            <a:off x="9082454" y="2066192"/>
            <a:ext cx="2637692" cy="914400"/>
          </a:xfrm>
          <a:prstGeom prst="roundRect">
            <a:avLst/>
          </a:prstGeom>
          <a:solidFill>
            <a:schemeClr val="tx2">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First 3 condition-independent components</a:t>
            </a:r>
          </a:p>
        </p:txBody>
      </p:sp>
    </p:spTree>
    <p:extLst>
      <p:ext uri="{BB962C8B-B14F-4D97-AF65-F5344CB8AC3E}">
        <p14:creationId xmlns:p14="http://schemas.microsoft.com/office/powerpoint/2010/main" val="2749504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1" y="0"/>
            <a:ext cx="12222701" cy="6858000"/>
          </a:xfrm>
          <a:prstGeom prst="rect">
            <a:avLst/>
          </a:prstGeom>
        </p:spPr>
      </p:pic>
      <p:sp>
        <p:nvSpPr>
          <p:cNvPr id="9" name="Rectangle 8"/>
          <p:cNvSpPr/>
          <p:nvPr/>
        </p:nvSpPr>
        <p:spPr>
          <a:xfrm>
            <a:off x="-30701" y="0"/>
            <a:ext cx="1736409" cy="4220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err="1">
                <a:ln>
                  <a:noFill/>
                </a:ln>
                <a:solidFill>
                  <a:srgbClr val="FFFFFF"/>
                </a:solidFill>
                <a:effectLst/>
                <a:uLnTx/>
                <a:uFillTx/>
                <a:latin typeface="Palatino Linotype" panose="02040502050505030304" pitchFamily="18" charset="0"/>
                <a:ea typeface="+mn-ea"/>
                <a:cs typeface="+mn-cs"/>
                <a:sym typeface="Arial"/>
              </a:rPr>
              <a:t>dPCA</a:t>
            </a:r>
            <a:endParaRPr kumimoji="0" lang="en-US" sz="20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endParaRPr>
          </a:p>
        </p:txBody>
      </p:sp>
      <p:sp>
        <p:nvSpPr>
          <p:cNvPr id="4" name="Ellipse 3"/>
          <p:cNvSpPr/>
          <p:nvPr/>
        </p:nvSpPr>
        <p:spPr>
          <a:xfrm>
            <a:off x="3077308" y="1696915"/>
            <a:ext cx="9114692" cy="1793631"/>
          </a:xfrm>
          <a:prstGeom prst="ellipse">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endParaRPr>
          </a:p>
        </p:txBody>
      </p:sp>
      <p:sp>
        <p:nvSpPr>
          <p:cNvPr id="6" name="Rectangle à coins arrondis 5"/>
          <p:cNvSpPr/>
          <p:nvPr/>
        </p:nvSpPr>
        <p:spPr>
          <a:xfrm>
            <a:off x="9363809" y="3578469"/>
            <a:ext cx="2373922" cy="7561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First 3 stimulus components</a:t>
            </a:r>
          </a:p>
        </p:txBody>
      </p:sp>
    </p:spTree>
    <p:extLst>
      <p:ext uri="{BB962C8B-B14F-4D97-AF65-F5344CB8AC3E}">
        <p14:creationId xmlns:p14="http://schemas.microsoft.com/office/powerpoint/2010/main" val="676267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cxnSp>
        <p:nvCxnSpPr>
          <p:cNvPr id="28" name="Straight Connector 2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3B44C36-90DA-4BFB-8E04-77EB616B066D}"/>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kern="1200" dirty="0">
                <a:solidFill>
                  <a:srgbClr val="FFFFFF"/>
                </a:solidFill>
                <a:latin typeface="Palatino Linotype" panose="02040502050505030304" pitchFamily="18" charset="0"/>
              </a:rPr>
              <a:t>Introduction</a:t>
            </a:r>
          </a:p>
        </p:txBody>
      </p:sp>
      <p:pic>
        <p:nvPicPr>
          <p:cNvPr id="11" name="Picture 10">
            <a:extLst>
              <a:ext uri="{FF2B5EF4-FFF2-40B4-BE49-F238E27FC236}">
                <a16:creationId xmlns:a16="http://schemas.microsoft.com/office/drawing/2014/main" id="{DD8219D3-2A4D-4E18-86BC-62CD68DDB6D9}"/>
              </a:ext>
            </a:extLst>
          </p:cNvPr>
          <p:cNvPicPr>
            <a:picLocks noChangeAspect="1"/>
          </p:cNvPicPr>
          <p:nvPr/>
        </p:nvPicPr>
        <p:blipFill>
          <a:blip r:embed="rId3"/>
          <a:stretch>
            <a:fillRect/>
          </a:stretch>
        </p:blipFill>
        <p:spPr>
          <a:xfrm>
            <a:off x="777809" y="1170915"/>
            <a:ext cx="10636382" cy="2699589"/>
          </a:xfrm>
          <a:prstGeom prst="rect">
            <a:avLst/>
          </a:prstGeom>
        </p:spPr>
      </p:pic>
      <p:sp>
        <p:nvSpPr>
          <p:cNvPr id="13" name="Slide Number Placeholder 12">
            <a:extLst>
              <a:ext uri="{FF2B5EF4-FFF2-40B4-BE49-F238E27FC236}">
                <a16:creationId xmlns:a16="http://schemas.microsoft.com/office/drawing/2014/main" id="{E3C94A2A-DD5B-4D32-A3B5-5222416462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8F4B1-A9C2-453D-B68F-04AD8E680B02}" type="slidenum">
              <a:rPr kumimoji="0" lang="en-US" sz="1200" b="0" i="0" u="none" strike="noStrike" kern="1200" cap="none" spc="0" normalizeH="0" baseline="0" noProof="0" smtClean="0">
                <a:ln>
                  <a:noFill/>
                </a:ln>
                <a:solidFill>
                  <a:prstClr val="black">
                    <a:tint val="75000"/>
                  </a:prstClr>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ea typeface="+mn-ea"/>
              <a:cs typeface="+mn-cs"/>
            </a:endParaRPr>
          </a:p>
        </p:txBody>
      </p:sp>
    </p:spTree>
    <p:extLst>
      <p:ext uri="{BB962C8B-B14F-4D97-AF65-F5344CB8AC3E}">
        <p14:creationId xmlns:p14="http://schemas.microsoft.com/office/powerpoint/2010/main" val="6252905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1" y="0"/>
            <a:ext cx="12222701" cy="6858000"/>
          </a:xfrm>
          <a:prstGeom prst="rect">
            <a:avLst/>
          </a:prstGeom>
        </p:spPr>
      </p:pic>
      <p:sp>
        <p:nvSpPr>
          <p:cNvPr id="9" name="Rectangle 8"/>
          <p:cNvSpPr/>
          <p:nvPr/>
        </p:nvSpPr>
        <p:spPr>
          <a:xfrm>
            <a:off x="-30701" y="0"/>
            <a:ext cx="1736409" cy="4220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err="1">
                <a:ln>
                  <a:noFill/>
                </a:ln>
                <a:solidFill>
                  <a:srgbClr val="FFFFFF"/>
                </a:solidFill>
                <a:effectLst/>
                <a:uLnTx/>
                <a:uFillTx/>
                <a:latin typeface="Palatino Linotype" panose="02040502050505030304" pitchFamily="18" charset="0"/>
                <a:ea typeface="+mn-ea"/>
                <a:cs typeface="+mn-cs"/>
                <a:sym typeface="Arial"/>
              </a:rPr>
              <a:t>dPCA</a:t>
            </a:r>
            <a:endParaRPr kumimoji="0" lang="en-US" sz="20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endParaRPr>
          </a:p>
        </p:txBody>
      </p:sp>
      <p:sp>
        <p:nvSpPr>
          <p:cNvPr id="4" name="Ellipse 3"/>
          <p:cNvSpPr/>
          <p:nvPr/>
        </p:nvSpPr>
        <p:spPr>
          <a:xfrm>
            <a:off x="2795954" y="3094894"/>
            <a:ext cx="5152292" cy="1951892"/>
          </a:xfrm>
          <a:prstGeom prst="ellipse">
            <a:avLst/>
          </a:prstGeom>
          <a:noFill/>
          <a:ln w="57150">
            <a:solidFill>
              <a:srgbClr val="BA14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endParaRPr>
          </a:p>
        </p:txBody>
      </p:sp>
      <p:sp>
        <p:nvSpPr>
          <p:cNvPr id="6" name="Rectangle à coins arrondis 5"/>
          <p:cNvSpPr/>
          <p:nvPr/>
        </p:nvSpPr>
        <p:spPr>
          <a:xfrm>
            <a:off x="7948246" y="4352189"/>
            <a:ext cx="1943100" cy="501162"/>
          </a:xfrm>
          <a:prstGeom prst="roundRect">
            <a:avLst/>
          </a:prstGeom>
          <a:solidFill>
            <a:srgbClr val="C00000"/>
          </a:solidFill>
          <a:ln>
            <a:solidFill>
              <a:srgbClr val="BA1419"/>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First decision component</a:t>
            </a:r>
          </a:p>
        </p:txBody>
      </p:sp>
    </p:spTree>
    <p:extLst>
      <p:ext uri="{BB962C8B-B14F-4D97-AF65-F5344CB8AC3E}">
        <p14:creationId xmlns:p14="http://schemas.microsoft.com/office/powerpoint/2010/main" val="39541250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1" y="0"/>
            <a:ext cx="12222701" cy="6858000"/>
          </a:xfrm>
          <a:prstGeom prst="rect">
            <a:avLst/>
          </a:prstGeom>
        </p:spPr>
      </p:pic>
      <p:sp>
        <p:nvSpPr>
          <p:cNvPr id="9" name="Rectangle 8"/>
          <p:cNvSpPr/>
          <p:nvPr/>
        </p:nvSpPr>
        <p:spPr>
          <a:xfrm>
            <a:off x="-30701" y="0"/>
            <a:ext cx="1736409" cy="4220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err="1">
                <a:ln>
                  <a:noFill/>
                </a:ln>
                <a:solidFill>
                  <a:srgbClr val="FFFFFF"/>
                </a:solidFill>
                <a:effectLst/>
                <a:uLnTx/>
                <a:uFillTx/>
                <a:latin typeface="Palatino Linotype" panose="02040502050505030304" pitchFamily="18" charset="0"/>
                <a:ea typeface="+mn-ea"/>
                <a:cs typeface="+mn-cs"/>
                <a:sym typeface="Arial"/>
              </a:rPr>
              <a:t>dPCA</a:t>
            </a:r>
            <a:endParaRPr kumimoji="0" lang="en-US" sz="20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endParaRPr>
          </a:p>
        </p:txBody>
      </p:sp>
      <p:sp>
        <p:nvSpPr>
          <p:cNvPr id="4" name="Ellipse 3"/>
          <p:cNvSpPr/>
          <p:nvPr/>
        </p:nvSpPr>
        <p:spPr>
          <a:xfrm>
            <a:off x="2919045" y="4572000"/>
            <a:ext cx="7165731" cy="2154117"/>
          </a:xfrm>
          <a:prstGeom prst="ellipse">
            <a:avLst/>
          </a:prstGeom>
          <a:noFill/>
          <a:ln w="57150">
            <a:solidFill>
              <a:srgbClr val="7261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endParaRPr>
          </a:p>
        </p:txBody>
      </p:sp>
      <p:sp>
        <p:nvSpPr>
          <p:cNvPr id="6" name="Rectangle à coins arrondis 5"/>
          <p:cNvSpPr/>
          <p:nvPr/>
        </p:nvSpPr>
        <p:spPr>
          <a:xfrm>
            <a:off x="8976945" y="4189536"/>
            <a:ext cx="2549769" cy="501162"/>
          </a:xfrm>
          <a:prstGeom prst="roundRect">
            <a:avLst/>
          </a:prstGeom>
          <a:solidFill>
            <a:srgbClr val="7261AA"/>
          </a:solidFill>
          <a:ln>
            <a:solidFill>
              <a:srgbClr val="7261A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First 2 stimulus/decision interaction component</a:t>
            </a:r>
          </a:p>
        </p:txBody>
      </p:sp>
    </p:spTree>
    <p:extLst>
      <p:ext uri="{BB962C8B-B14F-4D97-AF65-F5344CB8AC3E}">
        <p14:creationId xmlns:p14="http://schemas.microsoft.com/office/powerpoint/2010/main" val="423406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01" y="0"/>
            <a:ext cx="12222701" cy="6858000"/>
          </a:xfrm>
          <a:prstGeom prst="rect">
            <a:avLst/>
          </a:prstGeom>
        </p:spPr>
      </p:pic>
      <p:sp>
        <p:nvSpPr>
          <p:cNvPr id="9" name="Rectangle 8"/>
          <p:cNvSpPr/>
          <p:nvPr/>
        </p:nvSpPr>
        <p:spPr>
          <a:xfrm>
            <a:off x="-30701" y="0"/>
            <a:ext cx="1736409" cy="4220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err="1">
                <a:ln>
                  <a:noFill/>
                </a:ln>
                <a:solidFill>
                  <a:srgbClr val="FFFFFF"/>
                </a:solidFill>
                <a:effectLst/>
                <a:uLnTx/>
                <a:uFillTx/>
                <a:latin typeface="Palatino Linotype" panose="02040502050505030304" pitchFamily="18" charset="0"/>
                <a:ea typeface="+mn-ea"/>
                <a:cs typeface="+mn-cs"/>
                <a:sym typeface="Arial"/>
              </a:rPr>
              <a:t>dPCA</a:t>
            </a:r>
            <a:endParaRPr kumimoji="0" lang="en-US" sz="20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endParaRPr>
          </a:p>
        </p:txBody>
      </p:sp>
      <p:sp>
        <p:nvSpPr>
          <p:cNvPr id="6" name="Rectangle à coins arrondis 5"/>
          <p:cNvSpPr/>
          <p:nvPr/>
        </p:nvSpPr>
        <p:spPr>
          <a:xfrm>
            <a:off x="907841" y="844063"/>
            <a:ext cx="2538743" cy="712176"/>
          </a:xfrm>
          <a:prstGeom prst="roundRect">
            <a:avLst/>
          </a:prstGeom>
          <a:solidFill>
            <a:schemeClr val="tx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Cumulative variance explained by </a:t>
            </a:r>
            <a:r>
              <a:rPr kumimoji="0" lang="en-US" sz="1400" b="0" i="0" u="none" strike="noStrike" kern="0" cap="none" spc="0" normalizeH="0" baseline="0" noProof="0" dirty="0">
                <a:ln>
                  <a:noFill/>
                </a:ln>
                <a:solidFill>
                  <a:srgbClr val="000000"/>
                </a:solidFill>
                <a:effectLst/>
                <a:uLnTx/>
                <a:uFillTx/>
                <a:latin typeface="Palatino Linotype" panose="02040502050505030304" pitchFamily="18" charset="0"/>
                <a:ea typeface="+mn-ea"/>
                <a:cs typeface="+mn-cs"/>
                <a:sym typeface="Arial"/>
              </a:rPr>
              <a:t>PCA</a:t>
            </a: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 and </a:t>
            </a:r>
            <a:r>
              <a:rPr kumimoji="0" lang="en-US" sz="1400" b="0" i="0" u="none" strike="noStrike" kern="0" cap="none" spc="0" normalizeH="0" baseline="0" noProof="0" dirty="0" err="1">
                <a:ln>
                  <a:noFill/>
                </a:ln>
                <a:solidFill>
                  <a:srgbClr val="C00000"/>
                </a:solidFill>
                <a:effectLst/>
                <a:uLnTx/>
                <a:uFillTx/>
                <a:latin typeface="Palatino Linotype" panose="02040502050505030304" pitchFamily="18" charset="0"/>
                <a:ea typeface="+mn-ea"/>
                <a:cs typeface="+mn-cs"/>
                <a:sym typeface="Arial"/>
              </a:rPr>
              <a:t>dPCA</a:t>
            </a:r>
            <a:br>
              <a:rPr kumimoji="0" lang="en-US" sz="1400" b="0" i="0" u="none" strike="noStrike" kern="0" cap="none" spc="0" normalizeH="0" baseline="0" noProof="0" dirty="0">
                <a:ln>
                  <a:noFill/>
                </a:ln>
                <a:solidFill>
                  <a:srgbClr val="C00000"/>
                </a:solidFill>
                <a:effectLst/>
                <a:uLnTx/>
                <a:uFillTx/>
                <a:latin typeface="Palatino Linotype" panose="02040502050505030304" pitchFamily="18" charset="0"/>
                <a:ea typeface="+mn-ea"/>
                <a:cs typeface="+mn-cs"/>
                <a:sym typeface="Arial"/>
              </a:rPr>
            </a:b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(without removing the noise)</a:t>
            </a:r>
          </a:p>
        </p:txBody>
      </p:sp>
    </p:spTree>
    <p:extLst>
      <p:ext uri="{BB962C8B-B14F-4D97-AF65-F5344CB8AC3E}">
        <p14:creationId xmlns:p14="http://schemas.microsoft.com/office/powerpoint/2010/main" val="1264307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1" y="0"/>
            <a:ext cx="12222701" cy="6858000"/>
          </a:xfrm>
          <a:prstGeom prst="rect">
            <a:avLst/>
          </a:prstGeom>
        </p:spPr>
      </p:pic>
      <p:sp>
        <p:nvSpPr>
          <p:cNvPr id="9" name="Rectangle 8"/>
          <p:cNvSpPr/>
          <p:nvPr/>
        </p:nvSpPr>
        <p:spPr>
          <a:xfrm>
            <a:off x="-30701" y="0"/>
            <a:ext cx="1736409" cy="4220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err="1">
                <a:ln>
                  <a:noFill/>
                </a:ln>
                <a:solidFill>
                  <a:srgbClr val="FFFFFF"/>
                </a:solidFill>
                <a:effectLst/>
                <a:uLnTx/>
                <a:uFillTx/>
                <a:latin typeface="Palatino Linotype" panose="02040502050505030304" pitchFamily="18" charset="0"/>
                <a:ea typeface="+mn-ea"/>
                <a:cs typeface="+mn-cs"/>
                <a:sym typeface="Arial"/>
              </a:rPr>
              <a:t>dPCA</a:t>
            </a:r>
            <a:endParaRPr kumimoji="0" lang="en-US" sz="20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endParaRPr>
          </a:p>
        </p:txBody>
      </p:sp>
      <p:sp>
        <p:nvSpPr>
          <p:cNvPr id="6" name="Rectangle à coins arrondis 5"/>
          <p:cNvSpPr/>
          <p:nvPr/>
        </p:nvSpPr>
        <p:spPr>
          <a:xfrm>
            <a:off x="870439" y="2057400"/>
            <a:ext cx="2312378" cy="650631"/>
          </a:xfrm>
          <a:prstGeom prst="roundRect">
            <a:avLst/>
          </a:prstGeom>
          <a:solidFill>
            <a:schemeClr val="tx2">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Variance of the individual </a:t>
            </a:r>
            <a:r>
              <a:rPr kumimoji="0" lang="en-US" sz="1400" b="0" i="0" u="none" strike="noStrike" kern="0" cap="none" spc="0" normalizeH="0" baseline="0" noProof="0" dirty="0" err="1">
                <a:ln>
                  <a:noFill/>
                </a:ln>
                <a:solidFill>
                  <a:srgbClr val="FFFFFF"/>
                </a:solidFill>
                <a:effectLst/>
                <a:uLnTx/>
                <a:uFillTx/>
                <a:latin typeface="Palatino Linotype" panose="02040502050505030304" pitchFamily="18" charset="0"/>
                <a:ea typeface="+mn-ea"/>
                <a:cs typeface="+mn-cs"/>
                <a:sym typeface="Arial"/>
              </a:rPr>
              <a:t>demixed</a:t>
            </a: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 principal components</a:t>
            </a:r>
          </a:p>
        </p:txBody>
      </p:sp>
      <p:sp>
        <p:nvSpPr>
          <p:cNvPr id="5" name="Ellipse 4"/>
          <p:cNvSpPr/>
          <p:nvPr/>
        </p:nvSpPr>
        <p:spPr>
          <a:xfrm>
            <a:off x="-112065" y="1626578"/>
            <a:ext cx="4277386" cy="3006970"/>
          </a:xfrm>
          <a:prstGeom prst="ellipse">
            <a:avLst/>
          </a:prstGeom>
          <a:noFill/>
          <a:ln w="57150">
            <a:solidFill>
              <a:srgbClr val="7261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endParaRPr>
          </a:p>
        </p:txBody>
      </p:sp>
    </p:spTree>
    <p:extLst>
      <p:ext uri="{BB962C8B-B14F-4D97-AF65-F5344CB8AC3E}">
        <p14:creationId xmlns:p14="http://schemas.microsoft.com/office/powerpoint/2010/main" val="3038631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dirty="0"/>
          </a:p>
        </p:txBody>
      </p:sp>
      <p:sp>
        <p:nvSpPr>
          <p:cNvPr id="3" name="Espace réservé du texte 2"/>
          <p:cNvSpPr>
            <a:spLocks noGrp="1"/>
          </p:cNvSpPr>
          <p:nvPr>
            <p:ph type="body" idx="1"/>
          </p:nvPr>
        </p:nvSpPr>
        <p:spPr/>
        <p:txBody>
          <a:bodyPr/>
          <a:lstStyle/>
          <a:p>
            <a:endParaRPr lang="en-US" dirty="0"/>
          </a:p>
        </p:txBody>
      </p:sp>
      <p:sp>
        <p:nvSpPr>
          <p:cNvPr id="4" name="Rectangle à coins arrondis 3"/>
          <p:cNvSpPr/>
          <p:nvPr/>
        </p:nvSpPr>
        <p:spPr>
          <a:xfrm>
            <a:off x="694480" y="3527715"/>
            <a:ext cx="3261946" cy="1256220"/>
          </a:xfrm>
          <a:prstGeom prst="roundRect">
            <a:avLst/>
          </a:prstGeom>
          <a:solidFill>
            <a:srgbClr val="BA1419"/>
          </a:solidFill>
          <a:ln>
            <a:solidFill>
              <a:srgbClr val="BA1419"/>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The </a:t>
            </a:r>
            <a:r>
              <a:rPr kumimoji="0" lang="en-US" sz="1400" b="0" i="0" u="none" strike="noStrike" kern="0" cap="none" spc="0" normalizeH="0" baseline="0" noProof="0" dirty="0" err="1">
                <a:ln>
                  <a:noFill/>
                </a:ln>
                <a:solidFill>
                  <a:srgbClr val="FFFFFF"/>
                </a:solidFill>
                <a:effectLst/>
                <a:uLnTx/>
                <a:uFillTx/>
                <a:latin typeface="Palatino Linotype" panose="02040502050505030304" pitchFamily="18" charset="0"/>
                <a:ea typeface="+mn-ea"/>
                <a:cs typeface="+mn-cs"/>
                <a:sym typeface="Arial"/>
              </a:rPr>
              <a:t>DoC</a:t>
            </a: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 </a:t>
            </a:r>
          </a:p>
        </p:txBody>
      </p:sp>
      <p:pic>
        <p:nvPicPr>
          <p:cNvPr id="5" name="Image 4"/>
          <p:cNvPicPr>
            <a:picLocks noChangeAspect="1"/>
          </p:cNvPicPr>
          <p:nvPr/>
        </p:nvPicPr>
        <p:blipFill rotWithShape="1">
          <a:blip r:embed="rId2"/>
          <a:srcRect l="17450" t="13691" r="18824" b="16737"/>
          <a:stretch/>
        </p:blipFill>
        <p:spPr>
          <a:xfrm>
            <a:off x="550985" y="-8792"/>
            <a:ext cx="11090030" cy="6810524"/>
          </a:xfrm>
          <a:prstGeom prst="rect">
            <a:avLst/>
          </a:prstGeom>
        </p:spPr>
      </p:pic>
      <p:sp>
        <p:nvSpPr>
          <p:cNvPr id="6" name="Rectangle à coins arrondis 5"/>
          <p:cNvSpPr/>
          <p:nvPr/>
        </p:nvSpPr>
        <p:spPr>
          <a:xfrm>
            <a:off x="6682154" y="5432880"/>
            <a:ext cx="2954215" cy="904420"/>
          </a:xfrm>
          <a:prstGeom prst="roundRect">
            <a:avLst/>
          </a:prstGeom>
          <a:solidFill>
            <a:srgbClr val="7261AA"/>
          </a:solidFill>
          <a:ln>
            <a:solidFill>
              <a:srgbClr val="7261A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The </a:t>
            </a:r>
            <a:r>
              <a:rPr kumimoji="0" lang="en-US" sz="1400" b="0" i="0" u="none" strike="noStrike" kern="0" cap="none" spc="0" normalizeH="0" baseline="0" noProof="0" dirty="0" err="1">
                <a:ln>
                  <a:noFill/>
                </a:ln>
                <a:solidFill>
                  <a:srgbClr val="FFFFFF"/>
                </a:solidFill>
                <a:effectLst/>
                <a:uLnTx/>
                <a:uFillTx/>
                <a:latin typeface="Palatino Linotype" panose="02040502050505030304" pitchFamily="18" charset="0"/>
                <a:ea typeface="+mn-ea"/>
                <a:cs typeface="+mn-cs"/>
                <a:sym typeface="Arial"/>
              </a:rPr>
              <a:t>Kobak</a:t>
            </a: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 et al data</a:t>
            </a:r>
          </a:p>
        </p:txBody>
      </p:sp>
    </p:spTree>
    <p:extLst>
      <p:ext uri="{BB962C8B-B14F-4D97-AF65-F5344CB8AC3E}">
        <p14:creationId xmlns:p14="http://schemas.microsoft.com/office/powerpoint/2010/main" val="40852329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2" name="Title 1">
            <a:extLst>
              <a:ext uri="{FF2B5EF4-FFF2-40B4-BE49-F238E27FC236}">
                <a16:creationId xmlns:a16="http://schemas.microsoft.com/office/drawing/2014/main" id="{F2EB9CC8-179C-4670-9325-C2153B391E81}"/>
              </a:ext>
            </a:extLst>
          </p:cNvPr>
          <p:cNvSpPr>
            <a:spLocks noGrp="1"/>
          </p:cNvSpPr>
          <p:nvPr>
            <p:ph type="title"/>
          </p:nvPr>
        </p:nvSpPr>
        <p:spPr>
          <a:xfrm>
            <a:off x="838200" y="963877"/>
            <a:ext cx="3494362" cy="4930246"/>
          </a:xfrm>
        </p:spPr>
        <p:txBody>
          <a:bodyPr>
            <a:normAutofit/>
          </a:bodyPr>
          <a:lstStyle/>
          <a:p>
            <a:pPr algn="r"/>
            <a:r>
              <a:rPr lang="en-US" dirty="0">
                <a:latin typeface="Palatino Linotype" panose="02040502050505030304" pitchFamily="18" charset="0"/>
              </a:rPr>
              <a:t>Content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2A3EDFF-489E-4ACA-A953-E35191B7A404}"/>
              </a:ext>
            </a:extLst>
          </p:cNvPr>
          <p:cNvSpPr/>
          <p:nvPr/>
        </p:nvSpPr>
        <p:spPr>
          <a:xfrm>
            <a:off x="5171937" y="1708150"/>
            <a:ext cx="5375006" cy="9398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BEBEB"/>
                </a:solidFill>
                <a:effectLst/>
                <a:uLnTx/>
                <a:uFillTx/>
                <a:latin typeface="Palatino Linotype" panose="02040502050505030304" pitchFamily="18" charset="0"/>
                <a:ea typeface="+mn-ea"/>
                <a:cs typeface="+mn-cs"/>
              </a:rPr>
              <a:t>INTRODUCTION</a:t>
            </a:r>
          </a:p>
        </p:txBody>
      </p:sp>
      <p:sp>
        <p:nvSpPr>
          <p:cNvPr id="13" name="Rectangle 12">
            <a:extLst>
              <a:ext uri="{FF2B5EF4-FFF2-40B4-BE49-F238E27FC236}">
                <a16:creationId xmlns:a16="http://schemas.microsoft.com/office/drawing/2014/main" id="{11E99A5F-7936-485D-8C98-120E510F4E6D}"/>
              </a:ext>
            </a:extLst>
          </p:cNvPr>
          <p:cNvSpPr/>
          <p:nvPr/>
        </p:nvSpPr>
        <p:spPr>
          <a:xfrm>
            <a:off x="5154774" y="2933700"/>
            <a:ext cx="5392169" cy="9398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BEBEB"/>
                </a:solidFill>
                <a:effectLst/>
                <a:uLnTx/>
                <a:uFillTx/>
                <a:latin typeface="Palatino Linotype" panose="02040502050505030304" pitchFamily="18" charset="0"/>
                <a:ea typeface="+mn-ea"/>
                <a:cs typeface="+mn-cs"/>
              </a:rPr>
              <a:t>REPRODUCTION</a:t>
            </a:r>
          </a:p>
        </p:txBody>
      </p:sp>
      <p:sp>
        <p:nvSpPr>
          <p:cNvPr id="14" name="Rectangle 13">
            <a:extLst>
              <a:ext uri="{FF2B5EF4-FFF2-40B4-BE49-F238E27FC236}">
                <a16:creationId xmlns:a16="http://schemas.microsoft.com/office/drawing/2014/main" id="{B00A007C-C6DA-4A4D-AD79-246B0AC34AE9}"/>
              </a:ext>
            </a:extLst>
          </p:cNvPr>
          <p:cNvSpPr/>
          <p:nvPr/>
        </p:nvSpPr>
        <p:spPr>
          <a:xfrm>
            <a:off x="5154774" y="4159250"/>
            <a:ext cx="5392179" cy="9398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BEBEB"/>
                </a:solidFill>
                <a:effectLst/>
                <a:uLnTx/>
                <a:uFillTx/>
                <a:latin typeface="Palatino Linotype" panose="02040502050505030304" pitchFamily="18" charset="0"/>
                <a:ea typeface="+mn-ea"/>
                <a:cs typeface="+mn-cs"/>
              </a:rPr>
              <a:t>CONCLUSION &amp; DISCUSSION</a:t>
            </a:r>
          </a:p>
        </p:txBody>
      </p:sp>
      <p:sp>
        <p:nvSpPr>
          <p:cNvPr id="11" name="Slide Number Placeholder 10">
            <a:extLst>
              <a:ext uri="{FF2B5EF4-FFF2-40B4-BE49-F238E27FC236}">
                <a16:creationId xmlns:a16="http://schemas.microsoft.com/office/drawing/2014/main" id="{FBD25D34-2F5B-473B-AB43-8494FDE161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8F4B1-A9C2-453D-B68F-04AD8E680B02}" type="slidenum">
              <a:rPr kumimoji="0" lang="en-US" sz="1200" b="0" i="0" u="none" strike="noStrike" kern="1200" cap="none" spc="0" normalizeH="0" baseline="0" noProof="0" smtClean="0">
                <a:ln>
                  <a:noFill/>
                </a:ln>
                <a:solidFill>
                  <a:prstClr val="black">
                    <a:tint val="75000"/>
                  </a:prstClr>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tint val="75000"/>
                </a:prstClr>
              </a:solidFill>
              <a:effectLst/>
              <a:uLnTx/>
              <a:uFillTx/>
              <a:ea typeface="+mn-ea"/>
              <a:cs typeface="+mn-cs"/>
            </a:endParaRPr>
          </a:p>
        </p:txBody>
      </p:sp>
    </p:spTree>
    <p:extLst>
      <p:ext uri="{BB962C8B-B14F-4D97-AF65-F5344CB8AC3E}">
        <p14:creationId xmlns:p14="http://schemas.microsoft.com/office/powerpoint/2010/main" val="3291903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useBgFill="1">
        <p:nvSpPr>
          <p:cNvPr id="11" name="Rectangle 10">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2" name="Title 1">
            <a:extLst>
              <a:ext uri="{FF2B5EF4-FFF2-40B4-BE49-F238E27FC236}">
                <a16:creationId xmlns:a16="http://schemas.microsoft.com/office/drawing/2014/main" id="{71838499-F459-4088-B19C-8E0F1A9FDE6B}"/>
              </a:ext>
            </a:extLst>
          </p:cNvPr>
          <p:cNvSpPr>
            <a:spLocks noGrp="1"/>
          </p:cNvSpPr>
          <p:nvPr>
            <p:ph type="title"/>
          </p:nvPr>
        </p:nvSpPr>
        <p:spPr>
          <a:xfrm>
            <a:off x="838200" y="365125"/>
            <a:ext cx="10515600" cy="1325563"/>
          </a:xfrm>
        </p:spPr>
        <p:txBody>
          <a:bodyPr>
            <a:normAutofit/>
          </a:bodyPr>
          <a:lstStyle/>
          <a:p>
            <a:r>
              <a:rPr lang="en-US" dirty="0">
                <a:solidFill>
                  <a:schemeClr val="bg1">
                    <a:lumMod val="95000"/>
                    <a:lumOff val="5000"/>
                  </a:schemeClr>
                </a:solidFill>
                <a:latin typeface="Palatino Linotype" panose="02040502050505030304" pitchFamily="18" charset="0"/>
              </a:rPr>
              <a:t>Conclusion</a:t>
            </a:r>
          </a:p>
        </p:txBody>
      </p:sp>
      <p:sp>
        <p:nvSpPr>
          <p:cNvPr id="3" name="Content Placeholder 2">
            <a:extLst>
              <a:ext uri="{FF2B5EF4-FFF2-40B4-BE49-F238E27FC236}">
                <a16:creationId xmlns:a16="http://schemas.microsoft.com/office/drawing/2014/main" id="{E774498F-FDAA-45BA-8133-15E9513EC847}"/>
              </a:ext>
            </a:extLst>
          </p:cNvPr>
          <p:cNvSpPr>
            <a:spLocks noGrp="1"/>
          </p:cNvSpPr>
          <p:nvPr>
            <p:ph idx="1"/>
          </p:nvPr>
        </p:nvSpPr>
        <p:spPr>
          <a:xfrm>
            <a:off x="838200" y="1990526"/>
            <a:ext cx="10515600" cy="4065986"/>
          </a:xfrm>
        </p:spPr>
        <p:txBody>
          <a:bodyPr anchor="ctr">
            <a:normAutofit/>
          </a:bodyPr>
          <a:lstStyle/>
          <a:p>
            <a:r>
              <a:rPr lang="en-US" sz="2000" b="1" dirty="0">
                <a:latin typeface="Palatino Linotype" panose="02040502050505030304" pitchFamily="18" charset="0"/>
              </a:rPr>
              <a:t>What we’ve done</a:t>
            </a:r>
          </a:p>
          <a:p>
            <a:pPr lvl="1"/>
            <a:r>
              <a:rPr lang="en-US" sz="1600" dirty="0">
                <a:latin typeface="Palatino Linotype" panose="02040502050505030304" pitchFamily="18" charset="0"/>
              </a:rPr>
              <a:t>Data preprocessing : Very hard to do accurately</a:t>
            </a:r>
          </a:p>
          <a:p>
            <a:pPr lvl="1"/>
            <a:r>
              <a:rPr lang="en-US" sz="1600" dirty="0">
                <a:latin typeface="Palatino Linotype" panose="02040502050505030304" pitchFamily="18" charset="0"/>
              </a:rPr>
              <a:t>Dimension reduction by PCA : Different methods, different results</a:t>
            </a:r>
          </a:p>
          <a:p>
            <a:pPr lvl="1"/>
            <a:r>
              <a:rPr lang="en-US" sz="1600" dirty="0">
                <a:latin typeface="Palatino Linotype" panose="02040502050505030304" pitchFamily="18" charset="0"/>
              </a:rPr>
              <a:t>Dimension reduction by </a:t>
            </a:r>
            <a:r>
              <a:rPr lang="en-US" sz="1600" dirty="0" err="1">
                <a:latin typeface="Palatino Linotype" panose="02040502050505030304" pitchFamily="18" charset="0"/>
              </a:rPr>
              <a:t>dPCA</a:t>
            </a:r>
            <a:r>
              <a:rPr lang="en-US" sz="1600" dirty="0">
                <a:latin typeface="Palatino Linotype" panose="02040502050505030304" pitchFamily="18" charset="0"/>
              </a:rPr>
              <a:t> : Promising </a:t>
            </a:r>
          </a:p>
          <a:p>
            <a:pPr lvl="1"/>
            <a:endParaRPr lang="en-US" sz="1600" dirty="0">
              <a:latin typeface="Palatino Linotype" panose="02040502050505030304" pitchFamily="18" charset="0"/>
            </a:endParaRPr>
          </a:p>
          <a:p>
            <a:r>
              <a:rPr lang="en-US" sz="2000" b="1" dirty="0">
                <a:latin typeface="Palatino Linotype" panose="02040502050505030304" pitchFamily="18" charset="0"/>
              </a:rPr>
              <a:t>What we’ve learned</a:t>
            </a:r>
          </a:p>
          <a:p>
            <a:pPr lvl="1"/>
            <a:r>
              <a:rPr lang="en-US" sz="1600" dirty="0" err="1">
                <a:latin typeface="Palatino Linotype" panose="02040502050505030304" pitchFamily="18" charset="0"/>
              </a:rPr>
              <a:t>Matlab</a:t>
            </a:r>
            <a:r>
              <a:rPr lang="en-US" sz="1600" dirty="0">
                <a:latin typeface="Palatino Linotype" panose="02040502050505030304" pitchFamily="18" charset="0"/>
              </a:rPr>
              <a:t> coding</a:t>
            </a:r>
          </a:p>
          <a:p>
            <a:pPr lvl="1"/>
            <a:r>
              <a:rPr lang="en-US" sz="1600" dirty="0">
                <a:latin typeface="Palatino Linotype" panose="02040502050505030304" pitchFamily="18" charset="0"/>
              </a:rPr>
              <a:t>Neural data preprocessing</a:t>
            </a:r>
          </a:p>
          <a:p>
            <a:pPr lvl="1"/>
            <a:r>
              <a:rPr lang="en-US" sz="1600" dirty="0">
                <a:latin typeface="Palatino Linotype" panose="02040502050505030304" pitchFamily="18" charset="0"/>
              </a:rPr>
              <a:t>PCA algorithm</a:t>
            </a:r>
          </a:p>
          <a:p>
            <a:pPr lvl="1"/>
            <a:r>
              <a:rPr lang="en-US" sz="1600" dirty="0" err="1">
                <a:latin typeface="Palatino Linotype" panose="02040502050505030304" pitchFamily="18" charset="0"/>
              </a:rPr>
              <a:t>dPCA</a:t>
            </a:r>
            <a:r>
              <a:rPr lang="en-US" sz="1600" dirty="0">
                <a:latin typeface="Palatino Linotype" panose="02040502050505030304" pitchFamily="18" charset="0"/>
              </a:rPr>
              <a:t> toolbox</a:t>
            </a:r>
          </a:p>
          <a:p>
            <a:endParaRPr lang="en-US" sz="2000" dirty="0">
              <a:latin typeface="Palatino Linotype" panose="02040502050505030304" pitchFamily="18" charset="0"/>
            </a:endParaRPr>
          </a:p>
        </p:txBody>
      </p:sp>
      <p:sp>
        <p:nvSpPr>
          <p:cNvPr id="4" name="Slide Number Placeholder 3">
            <a:extLst>
              <a:ext uri="{FF2B5EF4-FFF2-40B4-BE49-F238E27FC236}">
                <a16:creationId xmlns:a16="http://schemas.microsoft.com/office/drawing/2014/main" id="{CBF37198-E0DB-4248-8656-F82025274CC0}"/>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4B98F4B1-A9C2-453D-B68F-04AD8E680B02}" type="slidenum">
              <a:rPr lang="en-US">
                <a:solidFill>
                  <a:schemeClr val="tx1">
                    <a:alpha val="70000"/>
                  </a:schemeClr>
                </a:solidFill>
              </a:rPr>
              <a:pPr>
                <a:spcAft>
                  <a:spcPts val="600"/>
                </a:spcAft>
              </a:pPr>
              <a:t>46</a:t>
            </a:fld>
            <a:endParaRPr lang="en-US">
              <a:solidFill>
                <a:schemeClr val="tx1">
                  <a:alpha val="70000"/>
                </a:schemeClr>
              </a:solidFill>
            </a:endParaRPr>
          </a:p>
        </p:txBody>
      </p:sp>
    </p:spTree>
    <p:extLst>
      <p:ext uri="{BB962C8B-B14F-4D97-AF65-F5344CB8AC3E}">
        <p14:creationId xmlns:p14="http://schemas.microsoft.com/office/powerpoint/2010/main" val="467788118"/>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useBgFill="1">
        <p:nvSpPr>
          <p:cNvPr id="11" name="Rectangle 10">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2" name="Title 1">
            <a:extLst>
              <a:ext uri="{FF2B5EF4-FFF2-40B4-BE49-F238E27FC236}">
                <a16:creationId xmlns:a16="http://schemas.microsoft.com/office/drawing/2014/main" id="{F8DBBDC2-FA3C-4119-BCC5-8375A0840867}"/>
              </a:ext>
            </a:extLst>
          </p:cNvPr>
          <p:cNvSpPr>
            <a:spLocks noGrp="1"/>
          </p:cNvSpPr>
          <p:nvPr>
            <p:ph type="title"/>
          </p:nvPr>
        </p:nvSpPr>
        <p:spPr>
          <a:xfrm>
            <a:off x="838200" y="365125"/>
            <a:ext cx="10515600" cy="1325563"/>
          </a:xfrm>
        </p:spPr>
        <p:txBody>
          <a:bodyPr>
            <a:normAutofit/>
          </a:bodyPr>
          <a:lstStyle/>
          <a:p>
            <a:r>
              <a:rPr lang="en-US" dirty="0">
                <a:solidFill>
                  <a:schemeClr val="bg1">
                    <a:lumMod val="95000"/>
                    <a:lumOff val="5000"/>
                  </a:schemeClr>
                </a:solidFill>
                <a:latin typeface="Palatino Linotype" panose="02040502050505030304" pitchFamily="18" charset="0"/>
              </a:rPr>
              <a:t>Discussion</a:t>
            </a:r>
          </a:p>
        </p:txBody>
      </p:sp>
      <p:sp>
        <p:nvSpPr>
          <p:cNvPr id="3" name="Content Placeholder 2">
            <a:extLst>
              <a:ext uri="{FF2B5EF4-FFF2-40B4-BE49-F238E27FC236}">
                <a16:creationId xmlns:a16="http://schemas.microsoft.com/office/drawing/2014/main" id="{29FFAC98-2FA2-4927-8C80-832227645178}"/>
              </a:ext>
            </a:extLst>
          </p:cNvPr>
          <p:cNvSpPr>
            <a:spLocks noGrp="1"/>
          </p:cNvSpPr>
          <p:nvPr>
            <p:ph idx="1"/>
          </p:nvPr>
        </p:nvSpPr>
        <p:spPr>
          <a:xfrm>
            <a:off x="838200" y="2015406"/>
            <a:ext cx="10515600" cy="4065986"/>
          </a:xfrm>
        </p:spPr>
        <p:txBody>
          <a:bodyPr anchor="ctr">
            <a:normAutofit/>
          </a:bodyPr>
          <a:lstStyle/>
          <a:p>
            <a:r>
              <a:rPr lang="en-US" sz="2000" b="1" dirty="0">
                <a:latin typeface="Palatino Linotype" panose="02040502050505030304" pitchFamily="18" charset="0"/>
              </a:rPr>
              <a:t>What were difficult</a:t>
            </a:r>
          </a:p>
          <a:p>
            <a:pPr lvl="1"/>
            <a:r>
              <a:rPr lang="en-US" sz="1600" dirty="0">
                <a:latin typeface="Palatino Linotype" panose="02040502050505030304" pitchFamily="18" charset="0"/>
              </a:rPr>
              <a:t>Understanding data structure</a:t>
            </a:r>
          </a:p>
          <a:p>
            <a:pPr lvl="1"/>
            <a:r>
              <a:rPr lang="en-US" sz="1600" dirty="0">
                <a:latin typeface="Palatino Linotype" panose="02040502050505030304" pitchFamily="18" charset="0"/>
              </a:rPr>
              <a:t>Understanding different results between </a:t>
            </a:r>
            <a:r>
              <a:rPr lang="en-US" sz="1600" b="1" dirty="0">
                <a:latin typeface="Palatino Linotype" panose="02040502050505030304" pitchFamily="18" charset="0"/>
              </a:rPr>
              <a:t>ours and paper’s</a:t>
            </a:r>
          </a:p>
          <a:p>
            <a:pPr lvl="1"/>
            <a:r>
              <a:rPr lang="en-US" sz="1600" dirty="0">
                <a:latin typeface="Palatino Linotype" panose="02040502050505030304" pitchFamily="18" charset="0"/>
              </a:rPr>
              <a:t> Understanding differences among all </a:t>
            </a:r>
            <a:r>
              <a:rPr lang="en-US" sz="1600" b="1" dirty="0">
                <a:latin typeface="Palatino Linotype" panose="02040502050505030304" pitchFamily="18" charset="0"/>
              </a:rPr>
              <a:t>PCA methods </a:t>
            </a:r>
            <a:r>
              <a:rPr lang="en-US" sz="1600" dirty="0">
                <a:latin typeface="Palatino Linotype" panose="02040502050505030304" pitchFamily="18" charset="0"/>
              </a:rPr>
              <a:t>compared: Where are the differences coming from?</a:t>
            </a:r>
          </a:p>
          <a:p>
            <a:pPr lvl="1"/>
            <a:endParaRPr lang="en-US" sz="1600" b="1" dirty="0">
              <a:latin typeface="Palatino Linotype" panose="02040502050505030304" pitchFamily="18" charset="0"/>
            </a:endParaRPr>
          </a:p>
        </p:txBody>
      </p:sp>
      <p:sp>
        <p:nvSpPr>
          <p:cNvPr id="4" name="Slide Number Placeholder 3">
            <a:extLst>
              <a:ext uri="{FF2B5EF4-FFF2-40B4-BE49-F238E27FC236}">
                <a16:creationId xmlns:a16="http://schemas.microsoft.com/office/drawing/2014/main" id="{961428EA-FA71-4EB5-8034-02B9AAA6B60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4B98F4B1-A9C2-453D-B68F-04AD8E680B02}" type="slidenum">
              <a:rPr lang="en-US">
                <a:solidFill>
                  <a:schemeClr val="tx1">
                    <a:alpha val="70000"/>
                  </a:schemeClr>
                </a:solidFill>
              </a:rPr>
              <a:pPr>
                <a:spcAft>
                  <a:spcPts val="600"/>
                </a:spcAft>
              </a:pPr>
              <a:t>47</a:t>
            </a:fld>
            <a:endParaRPr lang="en-US">
              <a:solidFill>
                <a:schemeClr val="tx1">
                  <a:alpha val="70000"/>
                </a:schemeClr>
              </a:solidFill>
            </a:endParaRPr>
          </a:p>
        </p:txBody>
      </p:sp>
    </p:spTree>
    <p:extLst>
      <p:ext uri="{BB962C8B-B14F-4D97-AF65-F5344CB8AC3E}">
        <p14:creationId xmlns:p14="http://schemas.microsoft.com/office/powerpoint/2010/main" val="1369272020"/>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useBgFill="1">
        <p:nvSpPr>
          <p:cNvPr id="11" name="Rectangle 10">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2" name="Title 1">
            <a:extLst>
              <a:ext uri="{FF2B5EF4-FFF2-40B4-BE49-F238E27FC236}">
                <a16:creationId xmlns:a16="http://schemas.microsoft.com/office/drawing/2014/main" id="{F8DBBDC2-FA3C-4119-BCC5-8375A0840867}"/>
              </a:ext>
            </a:extLst>
          </p:cNvPr>
          <p:cNvSpPr>
            <a:spLocks noGrp="1"/>
          </p:cNvSpPr>
          <p:nvPr>
            <p:ph type="title"/>
          </p:nvPr>
        </p:nvSpPr>
        <p:spPr>
          <a:xfrm>
            <a:off x="838200" y="365125"/>
            <a:ext cx="10515600" cy="1325563"/>
          </a:xfrm>
        </p:spPr>
        <p:txBody>
          <a:bodyPr>
            <a:normAutofit/>
          </a:bodyPr>
          <a:lstStyle/>
          <a:p>
            <a:r>
              <a:rPr lang="en-US" dirty="0">
                <a:solidFill>
                  <a:schemeClr val="bg1">
                    <a:lumMod val="95000"/>
                    <a:lumOff val="5000"/>
                  </a:schemeClr>
                </a:solidFill>
                <a:latin typeface="Palatino Linotype" panose="02040502050505030304" pitchFamily="18" charset="0"/>
              </a:rPr>
              <a:t>Discussion</a:t>
            </a:r>
          </a:p>
        </p:txBody>
      </p:sp>
      <p:sp>
        <p:nvSpPr>
          <p:cNvPr id="4" name="Slide Number Placeholder 3">
            <a:extLst>
              <a:ext uri="{FF2B5EF4-FFF2-40B4-BE49-F238E27FC236}">
                <a16:creationId xmlns:a16="http://schemas.microsoft.com/office/drawing/2014/main" id="{961428EA-FA71-4EB5-8034-02B9AAA6B60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4B98F4B1-A9C2-453D-B68F-04AD8E680B02}" type="slidenum">
              <a:rPr lang="en-US">
                <a:solidFill>
                  <a:schemeClr val="tx1">
                    <a:alpha val="70000"/>
                  </a:schemeClr>
                </a:solidFill>
              </a:rPr>
              <a:pPr>
                <a:spcAft>
                  <a:spcPts val="600"/>
                </a:spcAft>
              </a:pPr>
              <a:t>48</a:t>
            </a:fld>
            <a:endParaRPr lang="en-US">
              <a:solidFill>
                <a:schemeClr val="tx1">
                  <a:alpha val="70000"/>
                </a:schemeClr>
              </a:solidFill>
            </a:endParaRPr>
          </a:p>
        </p:txBody>
      </p:sp>
      <p:pic>
        <p:nvPicPr>
          <p:cNvPr id="8" name="Picture 7" descr="A close up of a map&#10;&#10;Description generated with high confidence">
            <a:extLst>
              <a:ext uri="{FF2B5EF4-FFF2-40B4-BE49-F238E27FC236}">
                <a16:creationId xmlns:a16="http://schemas.microsoft.com/office/drawing/2014/main" id="{FA14AB54-931D-4E42-8CC1-3A201A503824}"/>
              </a:ext>
            </a:extLst>
          </p:cNvPr>
          <p:cNvPicPr>
            <a:picLocks noChangeAspect="1"/>
          </p:cNvPicPr>
          <p:nvPr/>
        </p:nvPicPr>
        <p:blipFill rotWithShape="1">
          <a:blip r:embed="rId3">
            <a:extLst>
              <a:ext uri="{28A0092B-C50C-407E-A947-70E740481C1C}">
                <a14:useLocalDpi xmlns:a14="http://schemas.microsoft.com/office/drawing/2010/main" val="0"/>
              </a:ext>
            </a:extLst>
          </a:blip>
          <a:srcRect l="52206" b="1301"/>
          <a:stretch/>
        </p:blipFill>
        <p:spPr>
          <a:xfrm>
            <a:off x="7373549" y="1080381"/>
            <a:ext cx="4154970" cy="5327306"/>
          </a:xfrm>
          <a:prstGeom prst="rect">
            <a:avLst/>
          </a:prstGeom>
        </p:spPr>
      </p:pic>
      <p:pic>
        <p:nvPicPr>
          <p:cNvPr id="15" name="Picture 14">
            <a:extLst>
              <a:ext uri="{FF2B5EF4-FFF2-40B4-BE49-F238E27FC236}">
                <a16:creationId xmlns:a16="http://schemas.microsoft.com/office/drawing/2014/main" id="{7492A4EA-C5CE-472D-B4DD-41F78B1379B3}"/>
              </a:ext>
            </a:extLst>
          </p:cNvPr>
          <p:cNvPicPr>
            <a:picLocks noChangeAspect="1"/>
          </p:cNvPicPr>
          <p:nvPr/>
        </p:nvPicPr>
        <p:blipFill rotWithShape="1">
          <a:blip r:embed="rId4">
            <a:extLst>
              <a:ext uri="{28A0092B-C50C-407E-A947-70E740481C1C}">
                <a14:useLocalDpi xmlns:a14="http://schemas.microsoft.com/office/drawing/2010/main" val="0"/>
              </a:ext>
            </a:extLst>
          </a:blip>
          <a:srcRect l="7344" r="33955" b="-532"/>
          <a:stretch/>
        </p:blipFill>
        <p:spPr>
          <a:xfrm>
            <a:off x="586882" y="1485950"/>
            <a:ext cx="5945290" cy="4934421"/>
          </a:xfrm>
          <a:prstGeom prst="rect">
            <a:avLst/>
          </a:prstGeom>
        </p:spPr>
      </p:pic>
      <p:sp>
        <p:nvSpPr>
          <p:cNvPr id="16" name="TextBox 15">
            <a:extLst>
              <a:ext uri="{FF2B5EF4-FFF2-40B4-BE49-F238E27FC236}">
                <a16:creationId xmlns:a16="http://schemas.microsoft.com/office/drawing/2014/main" id="{BDDFBFF8-289B-4CEB-9FCF-6991EF579BA0}"/>
              </a:ext>
            </a:extLst>
          </p:cNvPr>
          <p:cNvSpPr txBox="1"/>
          <p:nvPr/>
        </p:nvSpPr>
        <p:spPr>
          <a:xfrm>
            <a:off x="8803468" y="6420371"/>
            <a:ext cx="1507163" cy="923330"/>
          </a:xfrm>
          <a:prstGeom prst="rect">
            <a:avLst/>
          </a:prstGeom>
          <a:noFill/>
        </p:spPr>
        <p:txBody>
          <a:bodyPr wrap="square" rtlCol="0">
            <a:spAutoFit/>
          </a:bodyPr>
          <a:lstStyle/>
          <a:p>
            <a:r>
              <a:rPr lang="en-US" b="1" dirty="0">
                <a:latin typeface="Palatino Linotype" panose="02040502050505030304" pitchFamily="18" charset="0"/>
              </a:rPr>
              <a:t>Paper Results</a:t>
            </a:r>
          </a:p>
          <a:p>
            <a:endParaRPr lang="en-US" b="1" dirty="0">
              <a:solidFill>
                <a:schemeClr val="bg1"/>
              </a:solidFill>
              <a:latin typeface="Palatino Linotype" panose="02040502050505030304" pitchFamily="18" charset="0"/>
            </a:endParaRPr>
          </a:p>
        </p:txBody>
      </p:sp>
      <p:sp>
        <p:nvSpPr>
          <p:cNvPr id="20" name="TextBox 19">
            <a:extLst>
              <a:ext uri="{FF2B5EF4-FFF2-40B4-BE49-F238E27FC236}">
                <a16:creationId xmlns:a16="http://schemas.microsoft.com/office/drawing/2014/main" id="{27785258-4203-468F-BBC4-7179C46A598D}"/>
              </a:ext>
            </a:extLst>
          </p:cNvPr>
          <p:cNvSpPr txBox="1"/>
          <p:nvPr/>
        </p:nvSpPr>
        <p:spPr>
          <a:xfrm>
            <a:off x="3055170" y="6398167"/>
            <a:ext cx="3872676" cy="369332"/>
          </a:xfrm>
          <a:prstGeom prst="rect">
            <a:avLst/>
          </a:prstGeom>
          <a:noFill/>
        </p:spPr>
        <p:txBody>
          <a:bodyPr wrap="square" rtlCol="0">
            <a:spAutoFit/>
          </a:bodyPr>
          <a:lstStyle/>
          <a:p>
            <a:r>
              <a:rPr lang="en-US" b="1" dirty="0">
                <a:latin typeface="Palatino Linotype" panose="02040502050505030304" pitchFamily="18" charset="0"/>
              </a:rPr>
              <a:t>Our Results</a:t>
            </a:r>
          </a:p>
        </p:txBody>
      </p:sp>
    </p:spTree>
    <p:extLst>
      <p:ext uri="{BB962C8B-B14F-4D97-AF65-F5344CB8AC3E}">
        <p14:creationId xmlns:p14="http://schemas.microsoft.com/office/powerpoint/2010/main" val="1759843353"/>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useBgFill="1">
        <p:nvSpPr>
          <p:cNvPr id="11" name="Rectangle 10">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2" name="Title 1">
            <a:extLst>
              <a:ext uri="{FF2B5EF4-FFF2-40B4-BE49-F238E27FC236}">
                <a16:creationId xmlns:a16="http://schemas.microsoft.com/office/drawing/2014/main" id="{F8DBBDC2-FA3C-4119-BCC5-8375A0840867}"/>
              </a:ext>
            </a:extLst>
          </p:cNvPr>
          <p:cNvSpPr>
            <a:spLocks noGrp="1"/>
          </p:cNvSpPr>
          <p:nvPr>
            <p:ph type="title"/>
          </p:nvPr>
        </p:nvSpPr>
        <p:spPr>
          <a:xfrm>
            <a:off x="838200" y="365125"/>
            <a:ext cx="10515600" cy="1325563"/>
          </a:xfrm>
        </p:spPr>
        <p:txBody>
          <a:bodyPr>
            <a:normAutofit/>
          </a:bodyPr>
          <a:lstStyle/>
          <a:p>
            <a:r>
              <a:rPr lang="en-US" dirty="0">
                <a:solidFill>
                  <a:schemeClr val="bg1">
                    <a:lumMod val="95000"/>
                    <a:lumOff val="5000"/>
                  </a:schemeClr>
                </a:solidFill>
                <a:latin typeface="Palatino Linotype" panose="02040502050505030304" pitchFamily="18" charset="0"/>
              </a:rPr>
              <a:t>Discussion</a:t>
            </a:r>
          </a:p>
        </p:txBody>
      </p:sp>
      <p:sp>
        <p:nvSpPr>
          <p:cNvPr id="4" name="Slide Number Placeholder 3">
            <a:extLst>
              <a:ext uri="{FF2B5EF4-FFF2-40B4-BE49-F238E27FC236}">
                <a16:creationId xmlns:a16="http://schemas.microsoft.com/office/drawing/2014/main" id="{961428EA-FA71-4EB5-8034-02B9AAA6B60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4B98F4B1-A9C2-453D-B68F-04AD8E680B02}" type="slidenum">
              <a:rPr lang="en-US">
                <a:solidFill>
                  <a:schemeClr val="tx1">
                    <a:alpha val="70000"/>
                  </a:schemeClr>
                </a:solidFill>
              </a:rPr>
              <a:pPr>
                <a:spcAft>
                  <a:spcPts val="600"/>
                </a:spcAft>
              </a:pPr>
              <a:t>49</a:t>
            </a:fld>
            <a:endParaRPr lang="en-US">
              <a:solidFill>
                <a:schemeClr val="tx1">
                  <a:alpha val="70000"/>
                </a:schemeClr>
              </a:solidFill>
            </a:endParaRPr>
          </a:p>
        </p:txBody>
      </p:sp>
      <p:pic>
        <p:nvPicPr>
          <p:cNvPr id="12" name="Picture 11">
            <a:extLst>
              <a:ext uri="{FF2B5EF4-FFF2-40B4-BE49-F238E27FC236}">
                <a16:creationId xmlns:a16="http://schemas.microsoft.com/office/drawing/2014/main" id="{C95B186E-99F0-4E73-A81B-4200C515B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5693" y="733483"/>
            <a:ext cx="6823359" cy="2620610"/>
          </a:xfrm>
          <a:prstGeom prst="rect">
            <a:avLst/>
          </a:prstGeom>
        </p:spPr>
      </p:pic>
      <p:pic>
        <p:nvPicPr>
          <p:cNvPr id="3" name="Picture 2">
            <a:extLst>
              <a:ext uri="{FF2B5EF4-FFF2-40B4-BE49-F238E27FC236}">
                <a16:creationId xmlns:a16="http://schemas.microsoft.com/office/drawing/2014/main" id="{CD33D630-D0BE-4E85-BDD4-C76A259184AA}"/>
              </a:ext>
            </a:extLst>
          </p:cNvPr>
          <p:cNvPicPr>
            <a:picLocks noChangeAspect="1"/>
          </p:cNvPicPr>
          <p:nvPr/>
        </p:nvPicPr>
        <p:blipFill>
          <a:blip r:embed="rId4"/>
          <a:stretch>
            <a:fillRect/>
          </a:stretch>
        </p:blipFill>
        <p:spPr>
          <a:xfrm>
            <a:off x="212948" y="1948069"/>
            <a:ext cx="4502961" cy="4240696"/>
          </a:xfrm>
          <a:prstGeom prst="rect">
            <a:avLst/>
          </a:prstGeom>
        </p:spPr>
      </p:pic>
      <p:pic>
        <p:nvPicPr>
          <p:cNvPr id="5" name="Picture 4">
            <a:extLst>
              <a:ext uri="{FF2B5EF4-FFF2-40B4-BE49-F238E27FC236}">
                <a16:creationId xmlns:a16="http://schemas.microsoft.com/office/drawing/2014/main" id="{4E7646B5-6FD4-4F22-8210-DA8D7081B37F}"/>
              </a:ext>
            </a:extLst>
          </p:cNvPr>
          <p:cNvPicPr>
            <a:picLocks noChangeAspect="1"/>
          </p:cNvPicPr>
          <p:nvPr/>
        </p:nvPicPr>
        <p:blipFill>
          <a:blip r:embed="rId5"/>
          <a:stretch>
            <a:fillRect/>
          </a:stretch>
        </p:blipFill>
        <p:spPr>
          <a:xfrm>
            <a:off x="4928857" y="4146456"/>
            <a:ext cx="2743200" cy="2472314"/>
          </a:xfrm>
          <a:prstGeom prst="rect">
            <a:avLst/>
          </a:prstGeom>
        </p:spPr>
      </p:pic>
      <p:sp>
        <p:nvSpPr>
          <p:cNvPr id="6" name="TextBox 5">
            <a:extLst>
              <a:ext uri="{FF2B5EF4-FFF2-40B4-BE49-F238E27FC236}">
                <a16:creationId xmlns:a16="http://schemas.microsoft.com/office/drawing/2014/main" id="{B531206F-76B5-4218-984C-0DFD1B1291E5}"/>
              </a:ext>
            </a:extLst>
          </p:cNvPr>
          <p:cNvSpPr txBox="1"/>
          <p:nvPr/>
        </p:nvSpPr>
        <p:spPr>
          <a:xfrm>
            <a:off x="9982200" y="4732712"/>
            <a:ext cx="1785251" cy="923330"/>
          </a:xfrm>
          <a:prstGeom prst="rect">
            <a:avLst/>
          </a:prstGeom>
          <a:noFill/>
        </p:spPr>
        <p:txBody>
          <a:bodyPr wrap="square" rtlCol="0">
            <a:spAutoFit/>
          </a:bodyPr>
          <a:lstStyle/>
          <a:p>
            <a:r>
              <a:rPr lang="en-US" b="1" dirty="0">
                <a:latin typeface="Palatino Linotype" panose="02040502050505030304" pitchFamily="18" charset="0"/>
              </a:rPr>
              <a:t>Paper Results</a:t>
            </a:r>
          </a:p>
          <a:p>
            <a:endParaRPr lang="en-US" b="1" dirty="0">
              <a:latin typeface="Palatino Linotype" panose="02040502050505030304" pitchFamily="18" charset="0"/>
            </a:endParaRPr>
          </a:p>
          <a:p>
            <a:r>
              <a:rPr lang="en-US" b="1" dirty="0">
                <a:latin typeface="Palatino Linotype" panose="02040502050505030304" pitchFamily="18" charset="0"/>
              </a:rPr>
              <a:t>Our Results</a:t>
            </a:r>
          </a:p>
        </p:txBody>
      </p:sp>
      <p:cxnSp>
        <p:nvCxnSpPr>
          <p:cNvPr id="23" name="Straight Arrow Connector 22">
            <a:extLst>
              <a:ext uri="{FF2B5EF4-FFF2-40B4-BE49-F238E27FC236}">
                <a16:creationId xmlns:a16="http://schemas.microsoft.com/office/drawing/2014/main" id="{74A23E41-2725-4B9C-8BA3-5F2F2223555A}"/>
              </a:ext>
            </a:extLst>
          </p:cNvPr>
          <p:cNvCxnSpPr/>
          <p:nvPr/>
        </p:nvCxnSpPr>
        <p:spPr>
          <a:xfrm flipV="1">
            <a:off x="10537026" y="3717235"/>
            <a:ext cx="0" cy="981602"/>
          </a:xfrm>
          <a:prstGeom prst="straightConnector1">
            <a:avLst/>
          </a:prstGeom>
          <a:ln w="38100">
            <a:solidFill>
              <a:schemeClr val="tx1"/>
            </a:solidFill>
            <a:tailEnd type="arrow"/>
          </a:ln>
        </p:spPr>
        <p:style>
          <a:lnRef idx="1">
            <a:schemeClr val="accent3"/>
          </a:lnRef>
          <a:fillRef idx="0">
            <a:schemeClr val="accent3"/>
          </a:fillRef>
          <a:effectRef idx="0">
            <a:schemeClr val="accent3"/>
          </a:effectRef>
          <a:fontRef idx="minor">
            <a:schemeClr val="tx1"/>
          </a:fontRef>
        </p:style>
      </p:cxnSp>
      <p:cxnSp>
        <p:nvCxnSpPr>
          <p:cNvPr id="24" name="Straight Arrow Connector 23">
            <a:extLst>
              <a:ext uri="{FF2B5EF4-FFF2-40B4-BE49-F238E27FC236}">
                <a16:creationId xmlns:a16="http://schemas.microsoft.com/office/drawing/2014/main" id="{10B266DB-6E76-4CFD-8A7F-B21E700886D1}"/>
              </a:ext>
            </a:extLst>
          </p:cNvPr>
          <p:cNvCxnSpPr/>
          <p:nvPr/>
        </p:nvCxnSpPr>
        <p:spPr>
          <a:xfrm flipH="1">
            <a:off x="8488017" y="5447585"/>
            <a:ext cx="1214122" cy="0"/>
          </a:xfrm>
          <a:prstGeom prst="straightConnector1">
            <a:avLst/>
          </a:prstGeom>
          <a:ln w="38100">
            <a:solidFill>
              <a:schemeClr val="tx1"/>
            </a:solidFill>
            <a:tailEnd type="arrow"/>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4778891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9EC18826-B95A-4D7E-BC8F-096AAB3C0ADF}"/>
              </a:ext>
            </a:extLst>
          </p:cNvPr>
          <p:cNvPicPr>
            <a:picLocks noChangeAspect="1"/>
          </p:cNvPicPr>
          <p:nvPr/>
        </p:nvPicPr>
        <p:blipFill>
          <a:blip r:embed="rId3"/>
          <a:stretch>
            <a:fillRect/>
          </a:stretch>
        </p:blipFill>
        <p:spPr>
          <a:xfrm>
            <a:off x="777809" y="1170915"/>
            <a:ext cx="10636382" cy="2699589"/>
          </a:xfrm>
          <a:prstGeom prst="rect">
            <a:avLst/>
          </a:prstGeom>
        </p:spPr>
      </p:pic>
      <p:sp>
        <p:nvSpPr>
          <p:cNvPr id="26" name="Rectangle 2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cxnSp>
        <p:nvCxnSpPr>
          <p:cNvPr id="28" name="Straight Connector 2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3B44C36-90DA-4BFB-8E04-77EB616B066D}"/>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kern="1200" dirty="0">
                <a:solidFill>
                  <a:srgbClr val="FFFFFF"/>
                </a:solidFill>
                <a:ea typeface="+mj-ea"/>
                <a:cs typeface="+mj-cs"/>
              </a:rPr>
              <a:t>Introduction</a:t>
            </a:r>
          </a:p>
        </p:txBody>
      </p:sp>
      <p:grpSp>
        <p:nvGrpSpPr>
          <p:cNvPr id="23" name="Group 22">
            <a:extLst>
              <a:ext uri="{FF2B5EF4-FFF2-40B4-BE49-F238E27FC236}">
                <a16:creationId xmlns:a16="http://schemas.microsoft.com/office/drawing/2014/main" id="{D3015498-52F5-47F2-8DBD-D144F8538688}"/>
              </a:ext>
            </a:extLst>
          </p:cNvPr>
          <p:cNvGrpSpPr/>
          <p:nvPr/>
        </p:nvGrpSpPr>
        <p:grpSpPr>
          <a:xfrm>
            <a:off x="4236514" y="740029"/>
            <a:ext cx="3571835" cy="3690088"/>
            <a:chOff x="4151089" y="486086"/>
            <a:chExt cx="3571835" cy="3690088"/>
          </a:xfrm>
        </p:grpSpPr>
        <p:sp>
          <p:nvSpPr>
            <p:cNvPr id="22" name="Rectangle 21">
              <a:extLst>
                <a:ext uri="{FF2B5EF4-FFF2-40B4-BE49-F238E27FC236}">
                  <a16:creationId xmlns:a16="http://schemas.microsoft.com/office/drawing/2014/main" id="{1E9A1CF6-CDF7-416E-B959-D38049B48A40}"/>
                </a:ext>
              </a:extLst>
            </p:cNvPr>
            <p:cNvSpPr/>
            <p:nvPr/>
          </p:nvSpPr>
          <p:spPr>
            <a:xfrm>
              <a:off x="4151089" y="486086"/>
              <a:ext cx="3571835" cy="31955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grpSp>
          <p:nvGrpSpPr>
            <p:cNvPr id="21" name="Group 20">
              <a:extLst>
                <a:ext uri="{FF2B5EF4-FFF2-40B4-BE49-F238E27FC236}">
                  <a16:creationId xmlns:a16="http://schemas.microsoft.com/office/drawing/2014/main" id="{A0E42846-3735-4794-836B-08B96AEEA0AE}"/>
                </a:ext>
              </a:extLst>
            </p:cNvPr>
            <p:cNvGrpSpPr/>
            <p:nvPr/>
          </p:nvGrpSpPr>
          <p:grpSpPr>
            <a:xfrm>
              <a:off x="4308671" y="560524"/>
              <a:ext cx="2459584" cy="3163934"/>
              <a:chOff x="6710785" y="-990991"/>
              <a:chExt cx="2459584" cy="3163934"/>
            </a:xfrm>
          </p:grpSpPr>
          <p:cxnSp>
            <p:nvCxnSpPr>
              <p:cNvPr id="4" name="Straight Arrow Connector 3">
                <a:extLst>
                  <a:ext uri="{FF2B5EF4-FFF2-40B4-BE49-F238E27FC236}">
                    <a16:creationId xmlns:a16="http://schemas.microsoft.com/office/drawing/2014/main" id="{E4A9A8C8-CFE2-4EDD-A038-8ABED05ABCAF}"/>
                  </a:ext>
                </a:extLst>
              </p:cNvPr>
              <p:cNvCxnSpPr>
                <a:cxnSpLocks/>
              </p:cNvCxnSpPr>
              <p:nvPr/>
            </p:nvCxnSpPr>
            <p:spPr>
              <a:xfrm>
                <a:off x="7776935" y="1741500"/>
                <a:ext cx="1393434"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B0BFE9C-D4DE-4D83-8FD1-9007C129BDC0}"/>
                  </a:ext>
                </a:extLst>
              </p:cNvPr>
              <p:cNvPicPr>
                <a:picLocks noChangeAspect="1"/>
              </p:cNvPicPr>
              <p:nvPr/>
            </p:nvPicPr>
            <p:blipFill rotWithShape="1">
              <a:blip r:embed="rId4"/>
              <a:srcRect l="1201" t="63055" r="64724" b="5544"/>
              <a:stretch/>
            </p:blipFill>
            <p:spPr>
              <a:xfrm>
                <a:off x="7911612" y="882924"/>
                <a:ext cx="1072673" cy="748498"/>
              </a:xfrm>
              <a:prstGeom prst="rect">
                <a:avLst/>
              </a:prstGeom>
            </p:spPr>
          </p:pic>
          <p:pic>
            <p:nvPicPr>
              <p:cNvPr id="11" name="Picture 10">
                <a:extLst>
                  <a:ext uri="{FF2B5EF4-FFF2-40B4-BE49-F238E27FC236}">
                    <a16:creationId xmlns:a16="http://schemas.microsoft.com/office/drawing/2014/main" id="{0712EE48-5060-49CE-99D7-C3A264171755}"/>
                  </a:ext>
                </a:extLst>
              </p:cNvPr>
              <p:cNvPicPr>
                <a:picLocks noChangeAspect="1"/>
              </p:cNvPicPr>
              <p:nvPr/>
            </p:nvPicPr>
            <p:blipFill rotWithShape="1">
              <a:blip r:embed="rId4"/>
              <a:srcRect t="2593" r="65215" b="68889"/>
              <a:stretch/>
            </p:blipFill>
            <p:spPr>
              <a:xfrm>
                <a:off x="7869573" y="-693340"/>
                <a:ext cx="1102475" cy="684427"/>
              </a:xfrm>
              <a:prstGeom prst="rect">
                <a:avLst/>
              </a:prstGeom>
            </p:spPr>
          </p:pic>
          <p:pic>
            <p:nvPicPr>
              <p:cNvPr id="12" name="Picture 11">
                <a:extLst>
                  <a:ext uri="{FF2B5EF4-FFF2-40B4-BE49-F238E27FC236}">
                    <a16:creationId xmlns:a16="http://schemas.microsoft.com/office/drawing/2014/main" id="{17BB7563-76AB-47F7-9EC2-A641E7967735}"/>
                  </a:ext>
                </a:extLst>
              </p:cNvPr>
              <p:cNvPicPr>
                <a:picLocks noChangeAspect="1"/>
              </p:cNvPicPr>
              <p:nvPr/>
            </p:nvPicPr>
            <p:blipFill rotWithShape="1">
              <a:blip r:embed="rId4"/>
              <a:srcRect l="66649" t="64815" r="2922" b="5463"/>
              <a:stretch/>
            </p:blipFill>
            <p:spPr>
              <a:xfrm>
                <a:off x="7911612" y="51101"/>
                <a:ext cx="1050231" cy="776784"/>
              </a:xfrm>
              <a:prstGeom prst="rect">
                <a:avLst/>
              </a:prstGeom>
            </p:spPr>
          </p:pic>
          <p:sp>
            <p:nvSpPr>
              <p:cNvPr id="9" name="Rectangle 8">
                <a:extLst>
                  <a:ext uri="{FF2B5EF4-FFF2-40B4-BE49-F238E27FC236}">
                    <a16:creationId xmlns:a16="http://schemas.microsoft.com/office/drawing/2014/main" id="{60ED5DBE-BB4A-4758-A488-E37FD1F73DE8}"/>
                  </a:ext>
                </a:extLst>
              </p:cNvPr>
              <p:cNvSpPr/>
              <p:nvPr/>
            </p:nvSpPr>
            <p:spPr>
              <a:xfrm>
                <a:off x="8528847" y="1803611"/>
                <a:ext cx="641522" cy="369332"/>
              </a:xfrm>
              <a:prstGeom prst="rect">
                <a:avLst/>
              </a:prstGeom>
            </p:spPr>
            <p:txBody>
              <a:bodyPr wrap="none">
                <a:spAutoFit/>
              </a:bodyPr>
              <a:lstStyle/>
              <a:p>
                <a:r>
                  <a:rPr lang="en-US" dirty="0">
                    <a:solidFill>
                      <a:schemeClr val="accent5">
                        <a:lumMod val="75000"/>
                      </a:schemeClr>
                    </a:solidFill>
                    <a:latin typeface="Palatino Linotype" panose="02040502050505030304" pitchFamily="18" charset="0"/>
                  </a:rPr>
                  <a:t>time</a:t>
                </a:r>
              </a:p>
            </p:txBody>
          </p:sp>
          <p:cxnSp>
            <p:nvCxnSpPr>
              <p:cNvPr id="15" name="Straight Arrow Connector 14">
                <a:extLst>
                  <a:ext uri="{FF2B5EF4-FFF2-40B4-BE49-F238E27FC236}">
                    <a16:creationId xmlns:a16="http://schemas.microsoft.com/office/drawing/2014/main" id="{ACFCD03B-F5F6-4A5E-A6FB-011AA7575BF8}"/>
                  </a:ext>
                </a:extLst>
              </p:cNvPr>
              <p:cNvCxnSpPr>
                <a:cxnSpLocks/>
              </p:cNvCxnSpPr>
              <p:nvPr/>
            </p:nvCxnSpPr>
            <p:spPr>
              <a:xfrm flipV="1">
                <a:off x="7776935" y="-990991"/>
                <a:ext cx="0" cy="274649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AC61A32-4E94-41E9-A4BF-21378FE08724}"/>
                  </a:ext>
                </a:extLst>
              </p:cNvPr>
              <p:cNvSpPr/>
              <p:nvPr/>
            </p:nvSpPr>
            <p:spPr>
              <a:xfrm>
                <a:off x="6710785" y="-990991"/>
                <a:ext cx="1019831" cy="369332"/>
              </a:xfrm>
              <a:prstGeom prst="rect">
                <a:avLst/>
              </a:prstGeom>
            </p:spPr>
            <p:txBody>
              <a:bodyPr wrap="none">
                <a:spAutoFit/>
              </a:bodyPr>
              <a:lstStyle/>
              <a:p>
                <a:r>
                  <a:rPr lang="en-US" dirty="0">
                    <a:solidFill>
                      <a:schemeClr val="accent5">
                        <a:lumMod val="75000"/>
                      </a:schemeClr>
                    </a:solidFill>
                    <a:latin typeface="Palatino Linotype" panose="02040502050505030304" pitchFamily="18" charset="0"/>
                  </a:rPr>
                  <a:t>neurons</a:t>
                </a:r>
              </a:p>
            </p:txBody>
          </p:sp>
        </p:grpSp>
        <p:sp>
          <p:nvSpPr>
            <p:cNvPr id="25" name="Rectangle 24">
              <a:extLst>
                <a:ext uri="{FF2B5EF4-FFF2-40B4-BE49-F238E27FC236}">
                  <a16:creationId xmlns:a16="http://schemas.microsoft.com/office/drawing/2014/main" id="{449E61CE-2986-4D2B-91FB-B6F444257103}"/>
                </a:ext>
              </a:extLst>
            </p:cNvPr>
            <p:cNvSpPr/>
            <p:nvPr/>
          </p:nvSpPr>
          <p:spPr>
            <a:xfrm>
              <a:off x="4177154" y="3776064"/>
              <a:ext cx="3519704" cy="400110"/>
            </a:xfrm>
            <a:prstGeom prst="rect">
              <a:avLst/>
            </a:prstGeom>
            <a:solidFill>
              <a:schemeClr val="accent1">
                <a:lumMod val="20000"/>
                <a:lumOff val="80000"/>
              </a:schemeClr>
            </a:solidFill>
          </p:spPr>
          <p:txBody>
            <a:bodyPr wrap="square">
              <a:spAutoFit/>
            </a:bodyPr>
            <a:lstStyle/>
            <a:p>
              <a:pPr algn="ctr"/>
              <a:r>
                <a:rPr lang="en-US" altLang="zh-CN" sz="2000" b="1" dirty="0">
                  <a:latin typeface="Palatino Linotype" panose="02040502050505030304" pitchFamily="18" charset="0"/>
                </a:rPr>
                <a:t>Varying </a:t>
              </a:r>
              <a:r>
                <a:rPr lang="en-US" sz="2000" b="1" dirty="0">
                  <a:latin typeface="Palatino Linotype" panose="02040502050505030304" pitchFamily="18" charset="0"/>
                </a:rPr>
                <a:t>Neural Activities</a:t>
              </a:r>
            </a:p>
          </p:txBody>
        </p:sp>
      </p:grpSp>
      <p:sp>
        <p:nvSpPr>
          <p:cNvPr id="24" name="Slide Number Placeholder 23">
            <a:extLst>
              <a:ext uri="{FF2B5EF4-FFF2-40B4-BE49-F238E27FC236}">
                <a16:creationId xmlns:a16="http://schemas.microsoft.com/office/drawing/2014/main" id="{9D8E56E8-5331-4BAF-89B4-7B08B7D2AC07}"/>
              </a:ext>
            </a:extLst>
          </p:cNvPr>
          <p:cNvSpPr>
            <a:spLocks noGrp="1"/>
          </p:cNvSpPr>
          <p:nvPr>
            <p:ph type="sldNum" sz="quarter" idx="12"/>
          </p:nvPr>
        </p:nvSpPr>
        <p:spPr/>
        <p:txBody>
          <a:bodyPr/>
          <a:lstStyle/>
          <a:p>
            <a:fld id="{4B98F4B1-A9C2-453D-B68F-04AD8E680B02}" type="slidenum">
              <a:rPr lang="en-US" smtClean="0"/>
              <a:t>5</a:t>
            </a:fld>
            <a:endParaRPr lang="en-US"/>
          </a:p>
        </p:txBody>
      </p:sp>
    </p:spTree>
    <p:extLst>
      <p:ext uri="{BB962C8B-B14F-4D97-AF65-F5344CB8AC3E}">
        <p14:creationId xmlns:p14="http://schemas.microsoft.com/office/powerpoint/2010/main" val="159985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useBgFill="1">
        <p:nvSpPr>
          <p:cNvPr id="11" name="Rectangle 10">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2" name="Title 1">
            <a:extLst>
              <a:ext uri="{FF2B5EF4-FFF2-40B4-BE49-F238E27FC236}">
                <a16:creationId xmlns:a16="http://schemas.microsoft.com/office/drawing/2014/main" id="{F8DBBDC2-FA3C-4119-BCC5-8375A0840867}"/>
              </a:ext>
            </a:extLst>
          </p:cNvPr>
          <p:cNvSpPr>
            <a:spLocks noGrp="1"/>
          </p:cNvSpPr>
          <p:nvPr>
            <p:ph type="title"/>
          </p:nvPr>
        </p:nvSpPr>
        <p:spPr>
          <a:xfrm>
            <a:off x="997226" y="818464"/>
            <a:ext cx="10515600" cy="1325563"/>
          </a:xfrm>
        </p:spPr>
        <p:txBody>
          <a:bodyPr>
            <a:normAutofit/>
          </a:bodyPr>
          <a:lstStyle/>
          <a:p>
            <a:endParaRPr lang="en-US" dirty="0">
              <a:solidFill>
                <a:schemeClr val="bg1">
                  <a:lumMod val="95000"/>
                  <a:lumOff val="5000"/>
                </a:schemeClr>
              </a:solidFill>
              <a:latin typeface="Palatino Linotype" panose="02040502050505030304" pitchFamily="18" charset="0"/>
            </a:endParaRPr>
          </a:p>
        </p:txBody>
      </p:sp>
      <p:sp>
        <p:nvSpPr>
          <p:cNvPr id="4" name="Slide Number Placeholder 3">
            <a:extLst>
              <a:ext uri="{FF2B5EF4-FFF2-40B4-BE49-F238E27FC236}">
                <a16:creationId xmlns:a16="http://schemas.microsoft.com/office/drawing/2014/main" id="{961428EA-FA71-4EB5-8034-02B9AAA6B60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4B98F4B1-A9C2-453D-B68F-04AD8E680B02}" type="slidenum">
              <a:rPr lang="en-US">
                <a:solidFill>
                  <a:schemeClr val="tx1">
                    <a:alpha val="70000"/>
                  </a:schemeClr>
                </a:solidFill>
              </a:rPr>
              <a:pPr>
                <a:spcAft>
                  <a:spcPts val="600"/>
                </a:spcAft>
              </a:pPr>
              <a:t>50</a:t>
            </a:fld>
            <a:endParaRPr lang="en-US">
              <a:solidFill>
                <a:schemeClr val="tx1">
                  <a:alpha val="70000"/>
                </a:schemeClr>
              </a:solidFill>
            </a:endParaRPr>
          </a:p>
        </p:txBody>
      </p:sp>
      <p:pic>
        <p:nvPicPr>
          <p:cNvPr id="14" name="Picture 13">
            <a:extLst>
              <a:ext uri="{FF2B5EF4-FFF2-40B4-BE49-F238E27FC236}">
                <a16:creationId xmlns:a16="http://schemas.microsoft.com/office/drawing/2014/main" id="{8E1C2618-D0DD-4040-91E1-9106C2C0A238}"/>
              </a:ext>
            </a:extLst>
          </p:cNvPr>
          <p:cNvPicPr>
            <a:picLocks noChangeAspect="1"/>
          </p:cNvPicPr>
          <p:nvPr/>
        </p:nvPicPr>
        <p:blipFill rotWithShape="1">
          <a:blip r:embed="rId3">
            <a:extLst>
              <a:ext uri="{28A0092B-C50C-407E-A947-70E740481C1C}">
                <a14:useLocalDpi xmlns:a14="http://schemas.microsoft.com/office/drawing/2010/main" val="0"/>
              </a:ext>
            </a:extLst>
          </a:blip>
          <a:srcRect t="40184" r="45412" b="43136"/>
          <a:stretch/>
        </p:blipFill>
        <p:spPr>
          <a:xfrm>
            <a:off x="7438054" y="992468"/>
            <a:ext cx="4631315" cy="992701"/>
          </a:xfrm>
          <a:prstGeom prst="rect">
            <a:avLst/>
          </a:prstGeom>
        </p:spPr>
      </p:pic>
      <p:pic>
        <p:nvPicPr>
          <p:cNvPr id="10" name="Image 7">
            <a:extLst>
              <a:ext uri="{FF2B5EF4-FFF2-40B4-BE49-F238E27FC236}">
                <a16:creationId xmlns:a16="http://schemas.microsoft.com/office/drawing/2014/main" id="{29AF157E-F8EC-4CA6-99B2-E852729C0326}"/>
              </a:ext>
            </a:extLst>
          </p:cNvPr>
          <p:cNvPicPr>
            <a:picLocks noChangeAspect="1"/>
          </p:cNvPicPr>
          <p:nvPr/>
        </p:nvPicPr>
        <p:blipFill rotWithShape="1">
          <a:blip r:embed="rId4">
            <a:extLst>
              <a:ext uri="{28A0092B-C50C-407E-A947-70E740481C1C}">
                <a14:useLocalDpi xmlns:a14="http://schemas.microsoft.com/office/drawing/2010/main" val="0"/>
              </a:ext>
            </a:extLst>
          </a:blip>
          <a:srcRect l="30989" t="3036" b="51980"/>
          <a:stretch/>
        </p:blipFill>
        <p:spPr>
          <a:xfrm>
            <a:off x="838200" y="3381376"/>
            <a:ext cx="9076184" cy="3319520"/>
          </a:xfrm>
          <a:prstGeom prst="rect">
            <a:avLst/>
          </a:prstGeom>
        </p:spPr>
      </p:pic>
      <p:sp>
        <p:nvSpPr>
          <p:cNvPr id="13" name="TextBox 12">
            <a:extLst>
              <a:ext uri="{FF2B5EF4-FFF2-40B4-BE49-F238E27FC236}">
                <a16:creationId xmlns:a16="http://schemas.microsoft.com/office/drawing/2014/main" id="{8260BE58-06C7-43B5-86B7-FD17D1C6FFD9}"/>
              </a:ext>
            </a:extLst>
          </p:cNvPr>
          <p:cNvSpPr txBox="1"/>
          <p:nvPr/>
        </p:nvSpPr>
        <p:spPr>
          <a:xfrm>
            <a:off x="10590279" y="5966439"/>
            <a:ext cx="3872676" cy="369332"/>
          </a:xfrm>
          <a:prstGeom prst="rect">
            <a:avLst/>
          </a:prstGeom>
          <a:noFill/>
        </p:spPr>
        <p:txBody>
          <a:bodyPr wrap="square" rtlCol="0">
            <a:spAutoFit/>
          </a:bodyPr>
          <a:lstStyle/>
          <a:p>
            <a:r>
              <a:rPr lang="en-US" b="1" dirty="0">
                <a:latin typeface="Palatino Linotype" panose="02040502050505030304" pitchFamily="18" charset="0"/>
              </a:rPr>
              <a:t>Our Results</a:t>
            </a:r>
          </a:p>
        </p:txBody>
      </p:sp>
      <p:pic>
        <p:nvPicPr>
          <p:cNvPr id="16" name="Image 4">
            <a:extLst>
              <a:ext uri="{FF2B5EF4-FFF2-40B4-BE49-F238E27FC236}">
                <a16:creationId xmlns:a16="http://schemas.microsoft.com/office/drawing/2014/main" id="{3B3883EE-5DC3-4B50-875F-DF99FE136B0A}"/>
              </a:ext>
            </a:extLst>
          </p:cNvPr>
          <p:cNvPicPr>
            <a:picLocks noChangeAspect="1"/>
          </p:cNvPicPr>
          <p:nvPr/>
        </p:nvPicPr>
        <p:blipFill rotWithShape="1">
          <a:blip r:embed="rId5"/>
          <a:srcRect l="34469" t="16353" r="18824" b="48788"/>
          <a:stretch/>
        </p:blipFill>
        <p:spPr>
          <a:xfrm>
            <a:off x="273462" y="563553"/>
            <a:ext cx="6294745" cy="2652871"/>
          </a:xfrm>
          <a:prstGeom prst="rect">
            <a:avLst/>
          </a:prstGeom>
        </p:spPr>
      </p:pic>
      <p:sp>
        <p:nvSpPr>
          <p:cNvPr id="17" name="Rectangle à coins arrondis 5">
            <a:extLst>
              <a:ext uri="{FF2B5EF4-FFF2-40B4-BE49-F238E27FC236}">
                <a16:creationId xmlns:a16="http://schemas.microsoft.com/office/drawing/2014/main" id="{FB7ECC67-9744-4B0F-99FA-1714E9743C23}"/>
              </a:ext>
            </a:extLst>
          </p:cNvPr>
          <p:cNvSpPr/>
          <p:nvPr/>
        </p:nvSpPr>
        <p:spPr>
          <a:xfrm>
            <a:off x="12327580" y="5259640"/>
            <a:ext cx="2954215" cy="904420"/>
          </a:xfrm>
          <a:prstGeom prst="roundRect">
            <a:avLst/>
          </a:prstGeom>
          <a:solidFill>
            <a:srgbClr val="7261AA"/>
          </a:solidFill>
          <a:ln>
            <a:solidFill>
              <a:srgbClr val="7261A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The </a:t>
            </a:r>
            <a:r>
              <a:rPr kumimoji="0" lang="en-US" sz="1400" b="0" i="0" u="none" strike="noStrike" kern="0" cap="none" spc="0" normalizeH="0" baseline="0" noProof="0" dirty="0" err="1">
                <a:ln>
                  <a:noFill/>
                </a:ln>
                <a:solidFill>
                  <a:srgbClr val="FFFFFF"/>
                </a:solidFill>
                <a:effectLst/>
                <a:uLnTx/>
                <a:uFillTx/>
                <a:latin typeface="Palatino Linotype" panose="02040502050505030304" pitchFamily="18" charset="0"/>
                <a:ea typeface="+mn-ea"/>
                <a:cs typeface="+mn-cs"/>
                <a:sym typeface="Arial"/>
              </a:rPr>
              <a:t>Kobak</a:t>
            </a:r>
            <a:r>
              <a:rPr kumimoji="0" lang="en-US" sz="1400" b="0" i="0" u="none" strike="noStrike" kern="0" cap="none" spc="0" normalizeH="0" baseline="0" noProof="0" dirty="0">
                <a:ln>
                  <a:noFill/>
                </a:ln>
                <a:solidFill>
                  <a:srgbClr val="FFFFFF"/>
                </a:solidFill>
                <a:effectLst/>
                <a:uLnTx/>
                <a:uFillTx/>
                <a:latin typeface="Palatino Linotype" panose="02040502050505030304" pitchFamily="18" charset="0"/>
                <a:ea typeface="+mn-ea"/>
                <a:cs typeface="+mn-cs"/>
                <a:sym typeface="Arial"/>
              </a:rPr>
              <a:t> et al data</a:t>
            </a:r>
          </a:p>
        </p:txBody>
      </p:sp>
      <p:pic>
        <p:nvPicPr>
          <p:cNvPr id="18" name="Picture 17">
            <a:extLst>
              <a:ext uri="{FF2B5EF4-FFF2-40B4-BE49-F238E27FC236}">
                <a16:creationId xmlns:a16="http://schemas.microsoft.com/office/drawing/2014/main" id="{5974D152-E8E8-455F-9FC2-7D2E16BB5DF5}"/>
              </a:ext>
            </a:extLst>
          </p:cNvPr>
          <p:cNvPicPr>
            <a:picLocks noChangeAspect="1"/>
          </p:cNvPicPr>
          <p:nvPr/>
        </p:nvPicPr>
        <p:blipFill rotWithShape="1">
          <a:blip r:embed="rId3">
            <a:extLst>
              <a:ext uri="{28A0092B-C50C-407E-A947-70E740481C1C}">
                <a14:useLocalDpi xmlns:a14="http://schemas.microsoft.com/office/drawing/2010/main" val="0"/>
              </a:ext>
            </a:extLst>
          </a:blip>
          <a:srcRect l="54354" t="40183" b="43136"/>
          <a:stretch/>
        </p:blipFill>
        <p:spPr>
          <a:xfrm>
            <a:off x="8196693" y="1984936"/>
            <a:ext cx="3872676" cy="992701"/>
          </a:xfrm>
          <a:prstGeom prst="rect">
            <a:avLst/>
          </a:prstGeom>
        </p:spPr>
      </p:pic>
      <p:sp>
        <p:nvSpPr>
          <p:cNvPr id="19" name="TextBox 18">
            <a:extLst>
              <a:ext uri="{FF2B5EF4-FFF2-40B4-BE49-F238E27FC236}">
                <a16:creationId xmlns:a16="http://schemas.microsoft.com/office/drawing/2014/main" id="{FF81A118-491C-4F77-84A7-22B369A1A64A}"/>
              </a:ext>
            </a:extLst>
          </p:cNvPr>
          <p:cNvSpPr txBox="1"/>
          <p:nvPr/>
        </p:nvSpPr>
        <p:spPr>
          <a:xfrm>
            <a:off x="9879609" y="626195"/>
            <a:ext cx="2113721" cy="923330"/>
          </a:xfrm>
          <a:prstGeom prst="rect">
            <a:avLst/>
          </a:prstGeom>
          <a:noFill/>
        </p:spPr>
        <p:txBody>
          <a:bodyPr wrap="square" rtlCol="0">
            <a:spAutoFit/>
          </a:bodyPr>
          <a:lstStyle/>
          <a:p>
            <a:r>
              <a:rPr lang="en-US" b="1" dirty="0">
                <a:solidFill>
                  <a:schemeClr val="bg1"/>
                </a:solidFill>
                <a:latin typeface="Palatino Linotype" panose="02040502050505030304" pitchFamily="18" charset="0"/>
              </a:rPr>
              <a:t>Paper Results   DOC</a:t>
            </a:r>
          </a:p>
          <a:p>
            <a:endParaRPr lang="en-US" b="1" dirty="0">
              <a:solidFill>
                <a:schemeClr val="bg1"/>
              </a:solidFill>
              <a:latin typeface="Palatino Linotype" panose="02040502050505030304" pitchFamily="18" charset="0"/>
            </a:endParaRPr>
          </a:p>
        </p:txBody>
      </p:sp>
      <p:sp>
        <p:nvSpPr>
          <p:cNvPr id="15" name="TextBox 14">
            <a:extLst>
              <a:ext uri="{FF2B5EF4-FFF2-40B4-BE49-F238E27FC236}">
                <a16:creationId xmlns:a16="http://schemas.microsoft.com/office/drawing/2014/main" id="{31FBD9C9-484C-4E13-8AB7-998C5BBA5E3A}"/>
              </a:ext>
            </a:extLst>
          </p:cNvPr>
          <p:cNvSpPr txBox="1"/>
          <p:nvPr/>
        </p:nvSpPr>
        <p:spPr>
          <a:xfrm>
            <a:off x="3292894" y="480789"/>
            <a:ext cx="2803106" cy="923330"/>
          </a:xfrm>
          <a:prstGeom prst="rect">
            <a:avLst/>
          </a:prstGeom>
          <a:noFill/>
        </p:spPr>
        <p:txBody>
          <a:bodyPr wrap="square" rtlCol="0">
            <a:spAutoFit/>
          </a:bodyPr>
          <a:lstStyle/>
          <a:p>
            <a:r>
              <a:rPr lang="en-US" b="1" kern="0" dirty="0">
                <a:solidFill>
                  <a:schemeClr val="bg1"/>
                </a:solidFill>
                <a:latin typeface="Palatino Linotype" panose="02040502050505030304" pitchFamily="18" charset="0"/>
                <a:sym typeface="Arial"/>
              </a:rPr>
              <a:t>Kobak et al </a:t>
            </a:r>
            <a:r>
              <a:rPr lang="en-US" b="1" dirty="0">
                <a:solidFill>
                  <a:schemeClr val="bg1"/>
                </a:solidFill>
                <a:latin typeface="Palatino Linotype" panose="02040502050505030304" pitchFamily="18" charset="0"/>
              </a:rPr>
              <a:t>Results   </a:t>
            </a:r>
            <a:r>
              <a:rPr lang="en-US" b="1" dirty="0" err="1">
                <a:solidFill>
                  <a:schemeClr val="bg1"/>
                </a:solidFill>
                <a:latin typeface="Palatino Linotype" panose="02040502050505030304" pitchFamily="18" charset="0"/>
              </a:rPr>
              <a:t>dPCA</a:t>
            </a:r>
            <a:endParaRPr lang="en-US" b="1" dirty="0">
              <a:solidFill>
                <a:schemeClr val="bg1"/>
              </a:solidFill>
              <a:latin typeface="Palatino Linotype" panose="02040502050505030304" pitchFamily="18" charset="0"/>
            </a:endParaRPr>
          </a:p>
          <a:p>
            <a:endParaRPr lang="en-US" b="1" dirty="0">
              <a:solidFill>
                <a:schemeClr val="bg1"/>
              </a:solidFill>
              <a:latin typeface="Palatino Linotype" panose="02040502050505030304" pitchFamily="18" charset="0"/>
            </a:endParaRPr>
          </a:p>
        </p:txBody>
      </p:sp>
    </p:spTree>
    <p:extLst>
      <p:ext uri="{BB962C8B-B14F-4D97-AF65-F5344CB8AC3E}">
        <p14:creationId xmlns:p14="http://schemas.microsoft.com/office/powerpoint/2010/main" val="2341616929"/>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9">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2" name="Title 1">
            <a:extLst>
              <a:ext uri="{FF2B5EF4-FFF2-40B4-BE49-F238E27FC236}">
                <a16:creationId xmlns:a16="http://schemas.microsoft.com/office/drawing/2014/main" id="{02AFBE64-F2F0-4372-801A-7C18D75C6C3F}"/>
              </a:ext>
            </a:extLst>
          </p:cNvPr>
          <p:cNvSpPr>
            <a:spLocks noGrp="1"/>
          </p:cNvSpPr>
          <p:nvPr>
            <p:ph type="title"/>
          </p:nvPr>
        </p:nvSpPr>
        <p:spPr>
          <a:xfrm>
            <a:off x="4336138" y="1092199"/>
            <a:ext cx="6766078" cy="4927601"/>
          </a:xfrm>
        </p:spPr>
        <p:txBody>
          <a:bodyPr vert="horz" lIns="91440" tIns="45720" rIns="91440" bIns="45720" rtlCol="0" anchor="ctr">
            <a:normAutofit/>
          </a:bodyPr>
          <a:lstStyle/>
          <a:p>
            <a:r>
              <a:rPr lang="en-US" sz="4800" kern="1200" dirty="0">
                <a:solidFill>
                  <a:schemeClr val="bg1"/>
                </a:solidFill>
                <a:latin typeface="Palatino Linotype" panose="02040502050505030304" pitchFamily="18" charset="0"/>
              </a:rPr>
              <a:t>Thank</a:t>
            </a:r>
            <a:br>
              <a:rPr lang="en-US" sz="4800" kern="1200" dirty="0">
                <a:solidFill>
                  <a:schemeClr val="bg1"/>
                </a:solidFill>
                <a:latin typeface="Palatino Linotype" panose="02040502050505030304" pitchFamily="18" charset="0"/>
              </a:rPr>
            </a:br>
            <a:r>
              <a:rPr lang="en-US" sz="4800" kern="1200" dirty="0">
                <a:solidFill>
                  <a:schemeClr val="bg1"/>
                </a:solidFill>
                <a:latin typeface="Palatino Linotype" panose="02040502050505030304" pitchFamily="18" charset="0"/>
              </a:rPr>
              <a:t>You</a:t>
            </a:r>
          </a:p>
        </p:txBody>
      </p:sp>
      <p:cxnSp>
        <p:nvCxnSpPr>
          <p:cNvPr id="27" name="Straight Connector 21">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EC29D61-0775-4E62-8A94-6FE705F0E1DB}"/>
              </a:ext>
            </a:extLst>
          </p:cNvPr>
          <p:cNvSpPr>
            <a:spLocks noGrp="1"/>
          </p:cNvSpPr>
          <p:nvPr>
            <p:ph type="sldNum" sz="quarter" idx="12"/>
          </p:nvPr>
        </p:nvSpPr>
        <p:spPr>
          <a:xfrm>
            <a:off x="10225314" y="6553690"/>
            <a:ext cx="1128486" cy="274320"/>
          </a:xfrm>
          <a:prstGeom prst="ellipse">
            <a:avLst/>
          </a:prstGeom>
        </p:spPr>
        <p:txBody>
          <a:bodyPr vert="horz" lIns="91440" tIns="45720" rIns="91440" bIns="45720" rtlCol="0" anchor="ctr">
            <a:normAutofit/>
          </a:bodyPr>
          <a:lstStyle/>
          <a:p>
            <a:pPr>
              <a:lnSpc>
                <a:spcPct val="90000"/>
              </a:lnSpc>
              <a:spcAft>
                <a:spcPts val="600"/>
              </a:spcAft>
            </a:pPr>
            <a:fld id="{4B98F4B1-A9C2-453D-B68F-04AD8E680B02}" type="slidenum">
              <a:rPr lang="en-US" sz="700"/>
              <a:pPr>
                <a:lnSpc>
                  <a:spcPct val="90000"/>
                </a:lnSpc>
                <a:spcAft>
                  <a:spcPts val="600"/>
                </a:spcAft>
              </a:pPr>
              <a:t>51</a:t>
            </a:fld>
            <a:endParaRPr lang="en-US" sz="700"/>
          </a:p>
        </p:txBody>
      </p:sp>
    </p:spTree>
    <p:extLst>
      <p:ext uri="{BB962C8B-B14F-4D97-AF65-F5344CB8AC3E}">
        <p14:creationId xmlns:p14="http://schemas.microsoft.com/office/powerpoint/2010/main" val="1129871172"/>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49D0F-CD3A-41AD-B172-4AE4B58CCE40}"/>
              </a:ext>
            </a:extLst>
          </p:cNvPr>
          <p:cNvSpPr>
            <a:spLocks noGrp="1"/>
          </p:cNvSpPr>
          <p:nvPr>
            <p:ph type="title"/>
          </p:nvPr>
        </p:nvSpPr>
        <p:spPr/>
        <p:txBody>
          <a:bodyPr/>
          <a:lstStyle/>
          <a:p>
            <a:r>
              <a:rPr lang="en-US" dirty="0"/>
              <a:t>Experiment	</a:t>
            </a:r>
          </a:p>
        </p:txBody>
      </p:sp>
      <p:sp>
        <p:nvSpPr>
          <p:cNvPr id="3" name="Content Placeholder 2">
            <a:extLst>
              <a:ext uri="{FF2B5EF4-FFF2-40B4-BE49-F238E27FC236}">
                <a16:creationId xmlns:a16="http://schemas.microsoft.com/office/drawing/2014/main" id="{3B05D9FC-C0DB-4949-9392-4467D69CA4B3}"/>
              </a:ext>
            </a:extLst>
          </p:cNvPr>
          <p:cNvSpPr>
            <a:spLocks noGrp="1"/>
          </p:cNvSpPr>
          <p:nvPr>
            <p:ph idx="1"/>
          </p:nvPr>
        </p:nvSpPr>
        <p:spPr/>
        <p:txBody>
          <a:bodyPr>
            <a:normAutofit fontScale="77500" lnSpcReduction="20000"/>
          </a:bodyPr>
          <a:lstStyle/>
          <a:p>
            <a:r>
              <a:rPr lang="en-US" dirty="0"/>
              <a:t>Process</a:t>
            </a:r>
          </a:p>
          <a:p>
            <a:pPr lvl="1"/>
            <a:r>
              <a:rPr lang="en-US" dirty="0"/>
              <a:t> training</a:t>
            </a:r>
          </a:p>
          <a:p>
            <a:pPr lvl="1"/>
            <a:r>
              <a:rPr lang="en-US" dirty="0"/>
              <a:t>Neurophysiological recordings:</a:t>
            </a:r>
          </a:p>
          <a:p>
            <a:pPr lvl="2"/>
            <a:r>
              <a:rPr lang="en-US" dirty="0"/>
              <a:t> Single neuronal activity </a:t>
            </a:r>
            <a:r>
              <a:rPr lang="en-US" dirty="0">
                <a:sym typeface="Wingdings" panose="05000000000000000000" pitchFamily="2" charset="2"/>
              </a:rPr>
              <a:t> </a:t>
            </a:r>
            <a:r>
              <a:rPr lang="en-US" dirty="0"/>
              <a:t>seven independently movable microelectrodes</a:t>
            </a:r>
          </a:p>
          <a:p>
            <a:pPr lvl="2"/>
            <a:r>
              <a:rPr lang="en-US" dirty="0"/>
              <a:t>inserted in parallel into the inferior convexity of the PFC of </a:t>
            </a:r>
          </a:p>
          <a:p>
            <a:pPr lvl="3"/>
            <a:r>
              <a:rPr lang="en-US" dirty="0"/>
              <a:t>the left hemisphere of the three monkeys </a:t>
            </a:r>
          </a:p>
          <a:p>
            <a:pPr lvl="3"/>
            <a:r>
              <a:rPr lang="en-US" dirty="0" err="1"/>
              <a:t>rhe</a:t>
            </a:r>
            <a:r>
              <a:rPr lang="en-US" dirty="0"/>
              <a:t> right hemisphere of two monkeys (RR013 and RR015). </a:t>
            </a:r>
          </a:p>
          <a:p>
            <a:pPr lvl="1"/>
            <a:r>
              <a:rPr lang="en-US" dirty="0"/>
              <a:t>neurons preselected </a:t>
            </a:r>
            <a:r>
              <a:rPr lang="en-US" dirty="0">
                <a:sym typeface="Wingdings" panose="05000000000000000000" pitchFamily="2" charset="2"/>
              </a:rPr>
              <a:t> not necessary ((PCA) will eliminate any non-task-related activity)</a:t>
            </a:r>
            <a:endParaRPr lang="en-US" dirty="0"/>
          </a:p>
          <a:p>
            <a:pPr lvl="2"/>
            <a:r>
              <a:rPr lang="en-US" dirty="0"/>
              <a:t>500 </a:t>
            </a:r>
            <a:r>
              <a:rPr lang="en-US" dirty="0" err="1"/>
              <a:t>ms</a:t>
            </a:r>
            <a:r>
              <a:rPr lang="en-US" dirty="0"/>
              <a:t> windows (1) before the onset of stimulus f1, (2) during the presentation of stimulus f1, (3) at the beginning of the delay period, (4) at the end of the delay period, and (5) during the presentation of stimulus f2. </a:t>
            </a:r>
          </a:p>
          <a:p>
            <a:pPr lvl="2"/>
            <a:r>
              <a:rPr lang="en-US" dirty="0"/>
              <a:t>one-way ANOVA test</a:t>
            </a:r>
          </a:p>
          <a:p>
            <a:pPr lvl="2"/>
            <a:r>
              <a:rPr lang="en-US" dirty="0">
                <a:sym typeface="Wingdings" panose="05000000000000000000" pitchFamily="2" charset="2"/>
              </a:rPr>
              <a:t> 842 cells for monkey RR013; 161 cells for monkey RR014, 361 cells for monkey RR015, and 123 for monkey RR013 with a 6 s delay period. </a:t>
            </a:r>
          </a:p>
          <a:p>
            <a:pPr lvl="1"/>
            <a:r>
              <a:rPr lang="en-US" dirty="0">
                <a:sym typeface="Wingdings" panose="05000000000000000000" pitchFamily="2" charset="2"/>
              </a:rPr>
              <a:t>Delay period: subject is holding the value of f1 in short-term memory.</a:t>
            </a:r>
          </a:p>
          <a:p>
            <a:pPr lvl="2"/>
            <a:r>
              <a:rPr lang="en-US" dirty="0">
                <a:sym typeface="Wingdings" panose="05000000000000000000" pitchFamily="2" charset="2"/>
              </a:rPr>
              <a:t>Spike trains  Gaussian kernel filter</a:t>
            </a:r>
          </a:p>
          <a:p>
            <a:pPr lvl="2"/>
            <a:r>
              <a:rPr lang="en-US" dirty="0"/>
              <a:t>Delete first 150 </a:t>
            </a:r>
            <a:r>
              <a:rPr lang="en-US" dirty="0" err="1"/>
              <a:t>ms</a:t>
            </a:r>
            <a:r>
              <a:rPr lang="en-US" dirty="0"/>
              <a:t> </a:t>
            </a:r>
            <a:r>
              <a:rPr lang="en-US" dirty="0">
                <a:sym typeface="Wingdings" panose="05000000000000000000" pitchFamily="2" charset="2"/>
              </a:rPr>
              <a:t> eliminate transient firing rate changes from the presentation of stimulus f1</a:t>
            </a:r>
          </a:p>
          <a:p>
            <a:pPr lvl="1"/>
            <a:r>
              <a:rPr lang="en-US" dirty="0">
                <a:sym typeface="Wingdings" panose="05000000000000000000" pitchFamily="2" charset="2"/>
              </a:rPr>
              <a:t> firing rate time varying: </a:t>
            </a:r>
            <a:r>
              <a:rPr lang="en-US" dirty="0" err="1">
                <a:sym typeface="Wingdings" panose="05000000000000000000" pitchFamily="2" charset="2"/>
              </a:rPr>
              <a:t>r_k_i</a:t>
            </a:r>
            <a:r>
              <a:rPr lang="en-US" dirty="0">
                <a:sym typeface="Wingdings" panose="05000000000000000000" pitchFamily="2" charset="2"/>
              </a:rPr>
              <a:t>(</a:t>
            </a:r>
            <a:r>
              <a:rPr lang="en-US" dirty="0" err="1">
                <a:sym typeface="Wingdings" panose="05000000000000000000" pitchFamily="2" charset="2"/>
              </a:rPr>
              <a:t>t,f</a:t>
            </a:r>
            <a:r>
              <a:rPr lang="en-US" dirty="0">
                <a:sym typeface="Wingdings" panose="05000000000000000000" pitchFamily="2" charset="2"/>
              </a:rPr>
              <a:t>) – </a:t>
            </a:r>
            <a:r>
              <a:rPr lang="en-US" dirty="0" err="1">
                <a:sym typeface="Wingdings" panose="05000000000000000000" pitchFamily="2" charset="2"/>
              </a:rPr>
              <a:t>i</a:t>
            </a:r>
            <a:r>
              <a:rPr lang="en-US" dirty="0">
                <a:sym typeface="Wingdings" panose="05000000000000000000" pitchFamily="2" charset="2"/>
              </a:rPr>
              <a:t> neuron,  k trial, </a:t>
            </a:r>
            <a:endParaRPr lang="en-US" dirty="0"/>
          </a:p>
        </p:txBody>
      </p:sp>
      <p:sp>
        <p:nvSpPr>
          <p:cNvPr id="4" name="Slide Number Placeholder 3">
            <a:extLst>
              <a:ext uri="{FF2B5EF4-FFF2-40B4-BE49-F238E27FC236}">
                <a16:creationId xmlns:a16="http://schemas.microsoft.com/office/drawing/2014/main" id="{5D6EB419-5244-400D-B7DC-1D2A9796D4B5}"/>
              </a:ext>
            </a:extLst>
          </p:cNvPr>
          <p:cNvSpPr>
            <a:spLocks noGrp="1"/>
          </p:cNvSpPr>
          <p:nvPr>
            <p:ph type="sldNum" sz="quarter" idx="12"/>
          </p:nvPr>
        </p:nvSpPr>
        <p:spPr/>
        <p:txBody>
          <a:bodyPr/>
          <a:lstStyle/>
          <a:p>
            <a:fld id="{4B98F4B1-A9C2-453D-B68F-04AD8E680B02}" type="slidenum">
              <a:rPr lang="en-US" smtClean="0"/>
              <a:t>52</a:t>
            </a:fld>
            <a:endParaRPr lang="en-US"/>
          </a:p>
        </p:txBody>
      </p:sp>
    </p:spTree>
    <p:extLst>
      <p:ext uri="{BB962C8B-B14F-4D97-AF65-F5344CB8AC3E}">
        <p14:creationId xmlns:p14="http://schemas.microsoft.com/office/powerpoint/2010/main" val="3459676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cxnSp>
        <p:nvCxnSpPr>
          <p:cNvPr id="28" name="Straight Connector 2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3B44C36-90DA-4BFB-8E04-77EB616B066D}"/>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kern="1200" dirty="0">
                <a:solidFill>
                  <a:srgbClr val="FFFFFF"/>
                </a:solidFill>
                <a:latin typeface="Palatino Linotype" panose="02040502050505030304" pitchFamily="18" charset="0"/>
                <a:ea typeface="+mj-ea"/>
                <a:cs typeface="+mj-cs"/>
              </a:rPr>
              <a:t>Introduction</a:t>
            </a:r>
          </a:p>
        </p:txBody>
      </p:sp>
      <p:grpSp>
        <p:nvGrpSpPr>
          <p:cNvPr id="31" name="Group 30">
            <a:extLst>
              <a:ext uri="{FF2B5EF4-FFF2-40B4-BE49-F238E27FC236}">
                <a16:creationId xmlns:a16="http://schemas.microsoft.com/office/drawing/2014/main" id="{330279BC-D065-4712-9384-7141BDC0D78F}"/>
              </a:ext>
            </a:extLst>
          </p:cNvPr>
          <p:cNvGrpSpPr/>
          <p:nvPr/>
        </p:nvGrpSpPr>
        <p:grpSpPr>
          <a:xfrm>
            <a:off x="777809" y="740029"/>
            <a:ext cx="10872142" cy="3690088"/>
            <a:chOff x="777809" y="740029"/>
            <a:chExt cx="10872142" cy="3690088"/>
          </a:xfrm>
        </p:grpSpPr>
        <p:pic>
          <p:nvPicPr>
            <p:cNvPr id="39" name="Picture 38">
              <a:extLst>
                <a:ext uri="{FF2B5EF4-FFF2-40B4-BE49-F238E27FC236}">
                  <a16:creationId xmlns:a16="http://schemas.microsoft.com/office/drawing/2014/main" id="{9EC18826-B95A-4D7E-BC8F-096AAB3C0ADF}"/>
                </a:ext>
              </a:extLst>
            </p:cNvPr>
            <p:cNvPicPr>
              <a:picLocks noChangeAspect="1"/>
            </p:cNvPicPr>
            <p:nvPr/>
          </p:nvPicPr>
          <p:blipFill>
            <a:blip r:embed="rId3"/>
            <a:stretch>
              <a:fillRect/>
            </a:stretch>
          </p:blipFill>
          <p:spPr>
            <a:xfrm>
              <a:off x="777809" y="1170915"/>
              <a:ext cx="10636382" cy="2699589"/>
            </a:xfrm>
            <a:prstGeom prst="rect">
              <a:avLst/>
            </a:prstGeom>
          </p:spPr>
        </p:pic>
        <p:grpSp>
          <p:nvGrpSpPr>
            <p:cNvPr id="23" name="Group 22">
              <a:extLst>
                <a:ext uri="{FF2B5EF4-FFF2-40B4-BE49-F238E27FC236}">
                  <a16:creationId xmlns:a16="http://schemas.microsoft.com/office/drawing/2014/main" id="{D3015498-52F5-47F2-8DBD-D144F8538688}"/>
                </a:ext>
              </a:extLst>
            </p:cNvPr>
            <p:cNvGrpSpPr/>
            <p:nvPr/>
          </p:nvGrpSpPr>
          <p:grpSpPr>
            <a:xfrm>
              <a:off x="4209604" y="740029"/>
              <a:ext cx="3598745" cy="3690088"/>
              <a:chOff x="4124179" y="486086"/>
              <a:chExt cx="3598745" cy="3690088"/>
            </a:xfrm>
          </p:grpSpPr>
          <p:sp>
            <p:nvSpPr>
              <p:cNvPr id="22" name="Rectangle 21">
                <a:extLst>
                  <a:ext uri="{FF2B5EF4-FFF2-40B4-BE49-F238E27FC236}">
                    <a16:creationId xmlns:a16="http://schemas.microsoft.com/office/drawing/2014/main" id="{1E9A1CF6-CDF7-416E-B959-D38049B48A40}"/>
                  </a:ext>
                </a:extLst>
              </p:cNvPr>
              <p:cNvSpPr/>
              <p:nvPr/>
            </p:nvSpPr>
            <p:spPr>
              <a:xfrm>
                <a:off x="4151089" y="486086"/>
                <a:ext cx="3571835" cy="31955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grpSp>
            <p:nvGrpSpPr>
              <p:cNvPr id="21" name="Group 20">
                <a:extLst>
                  <a:ext uri="{FF2B5EF4-FFF2-40B4-BE49-F238E27FC236}">
                    <a16:creationId xmlns:a16="http://schemas.microsoft.com/office/drawing/2014/main" id="{A0E42846-3735-4794-836B-08B96AEEA0AE}"/>
                  </a:ext>
                </a:extLst>
              </p:cNvPr>
              <p:cNvGrpSpPr/>
              <p:nvPr/>
            </p:nvGrpSpPr>
            <p:grpSpPr>
              <a:xfrm>
                <a:off x="4124179" y="560524"/>
                <a:ext cx="2644076" cy="3163934"/>
                <a:chOff x="6526293" y="-990991"/>
                <a:chExt cx="2644076" cy="3163934"/>
              </a:xfrm>
            </p:grpSpPr>
            <p:cxnSp>
              <p:nvCxnSpPr>
                <p:cNvPr id="4" name="Straight Arrow Connector 3">
                  <a:extLst>
                    <a:ext uri="{FF2B5EF4-FFF2-40B4-BE49-F238E27FC236}">
                      <a16:creationId xmlns:a16="http://schemas.microsoft.com/office/drawing/2014/main" id="{E4A9A8C8-CFE2-4EDD-A038-8ABED05ABCAF}"/>
                    </a:ext>
                  </a:extLst>
                </p:cNvPr>
                <p:cNvCxnSpPr>
                  <a:cxnSpLocks/>
                </p:cNvCxnSpPr>
                <p:nvPr/>
              </p:nvCxnSpPr>
              <p:spPr>
                <a:xfrm>
                  <a:off x="7776935" y="1741500"/>
                  <a:ext cx="1393434"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B0BFE9C-D4DE-4D83-8FD1-9007C129BDC0}"/>
                    </a:ext>
                  </a:extLst>
                </p:cNvPr>
                <p:cNvPicPr>
                  <a:picLocks noChangeAspect="1"/>
                </p:cNvPicPr>
                <p:nvPr/>
              </p:nvPicPr>
              <p:blipFill rotWithShape="1">
                <a:blip r:embed="rId4"/>
                <a:srcRect l="1201" t="63055" r="64724" b="5544"/>
                <a:stretch/>
              </p:blipFill>
              <p:spPr>
                <a:xfrm>
                  <a:off x="7911612" y="882924"/>
                  <a:ext cx="1072673" cy="748498"/>
                </a:xfrm>
                <a:prstGeom prst="rect">
                  <a:avLst/>
                </a:prstGeom>
              </p:spPr>
            </p:pic>
            <p:pic>
              <p:nvPicPr>
                <p:cNvPr id="11" name="Picture 10">
                  <a:extLst>
                    <a:ext uri="{FF2B5EF4-FFF2-40B4-BE49-F238E27FC236}">
                      <a16:creationId xmlns:a16="http://schemas.microsoft.com/office/drawing/2014/main" id="{0712EE48-5060-49CE-99D7-C3A264171755}"/>
                    </a:ext>
                  </a:extLst>
                </p:cNvPr>
                <p:cNvPicPr>
                  <a:picLocks noChangeAspect="1"/>
                </p:cNvPicPr>
                <p:nvPr/>
              </p:nvPicPr>
              <p:blipFill rotWithShape="1">
                <a:blip r:embed="rId4"/>
                <a:srcRect t="2593" r="65215" b="68889"/>
                <a:stretch/>
              </p:blipFill>
              <p:spPr>
                <a:xfrm>
                  <a:off x="7869573" y="-693340"/>
                  <a:ext cx="1102475" cy="684427"/>
                </a:xfrm>
                <a:prstGeom prst="rect">
                  <a:avLst/>
                </a:prstGeom>
              </p:spPr>
            </p:pic>
            <p:pic>
              <p:nvPicPr>
                <p:cNvPr id="12" name="Picture 11">
                  <a:extLst>
                    <a:ext uri="{FF2B5EF4-FFF2-40B4-BE49-F238E27FC236}">
                      <a16:creationId xmlns:a16="http://schemas.microsoft.com/office/drawing/2014/main" id="{17BB7563-76AB-47F7-9EC2-A641E7967735}"/>
                    </a:ext>
                  </a:extLst>
                </p:cNvPr>
                <p:cNvPicPr>
                  <a:picLocks noChangeAspect="1"/>
                </p:cNvPicPr>
                <p:nvPr/>
              </p:nvPicPr>
              <p:blipFill rotWithShape="1">
                <a:blip r:embed="rId4"/>
                <a:srcRect l="66649" t="64815" r="2922" b="5463"/>
                <a:stretch/>
              </p:blipFill>
              <p:spPr>
                <a:xfrm>
                  <a:off x="7911612" y="51101"/>
                  <a:ext cx="1050231" cy="776784"/>
                </a:xfrm>
                <a:prstGeom prst="rect">
                  <a:avLst/>
                </a:prstGeom>
              </p:spPr>
            </p:pic>
            <p:sp>
              <p:nvSpPr>
                <p:cNvPr id="9" name="Rectangle 8">
                  <a:extLst>
                    <a:ext uri="{FF2B5EF4-FFF2-40B4-BE49-F238E27FC236}">
                      <a16:creationId xmlns:a16="http://schemas.microsoft.com/office/drawing/2014/main" id="{60ED5DBE-BB4A-4758-A488-E37FD1F73DE8}"/>
                    </a:ext>
                  </a:extLst>
                </p:cNvPr>
                <p:cNvSpPr/>
                <p:nvPr/>
              </p:nvSpPr>
              <p:spPr>
                <a:xfrm>
                  <a:off x="8528847" y="1803611"/>
                  <a:ext cx="64152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Palatino Linotype" panose="02040502050505030304" pitchFamily="18" charset="0"/>
                      <a:ea typeface="+mn-ea"/>
                      <a:cs typeface="+mn-cs"/>
                    </a:rPr>
                    <a:t>time</a:t>
                  </a:r>
                </a:p>
              </p:txBody>
            </p:sp>
            <p:cxnSp>
              <p:nvCxnSpPr>
                <p:cNvPr id="15" name="Straight Arrow Connector 14">
                  <a:extLst>
                    <a:ext uri="{FF2B5EF4-FFF2-40B4-BE49-F238E27FC236}">
                      <a16:creationId xmlns:a16="http://schemas.microsoft.com/office/drawing/2014/main" id="{ACFCD03B-F5F6-4A5E-A6FB-011AA7575BF8}"/>
                    </a:ext>
                  </a:extLst>
                </p:cNvPr>
                <p:cNvCxnSpPr>
                  <a:cxnSpLocks/>
                </p:cNvCxnSpPr>
                <p:nvPr/>
              </p:nvCxnSpPr>
              <p:spPr>
                <a:xfrm flipV="1">
                  <a:off x="7776935" y="-990991"/>
                  <a:ext cx="0" cy="274649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AC61A32-4E94-41E9-A4BF-21378FE08724}"/>
                    </a:ext>
                  </a:extLst>
                </p:cNvPr>
                <p:cNvSpPr/>
                <p:nvPr/>
              </p:nvSpPr>
              <p:spPr>
                <a:xfrm>
                  <a:off x="6526293" y="-990991"/>
                  <a:ext cx="10198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Palatino Linotype" panose="02040502050505030304" pitchFamily="18" charset="0"/>
                      <a:ea typeface="+mn-ea"/>
                      <a:cs typeface="+mn-cs"/>
                    </a:rPr>
                    <a:t>neurons</a:t>
                  </a:r>
                </a:p>
              </p:txBody>
            </p:sp>
          </p:grpSp>
          <p:sp>
            <p:nvSpPr>
              <p:cNvPr id="25" name="Rectangle 24">
                <a:extLst>
                  <a:ext uri="{FF2B5EF4-FFF2-40B4-BE49-F238E27FC236}">
                    <a16:creationId xmlns:a16="http://schemas.microsoft.com/office/drawing/2014/main" id="{449E61CE-2986-4D2B-91FB-B6F444257103}"/>
                  </a:ext>
                </a:extLst>
              </p:cNvPr>
              <p:cNvSpPr/>
              <p:nvPr/>
            </p:nvSpPr>
            <p:spPr>
              <a:xfrm>
                <a:off x="4177154" y="3776064"/>
                <a:ext cx="3519704" cy="400110"/>
              </a:xfrm>
              <a:prstGeom prst="rect">
                <a:avLst/>
              </a:prstGeom>
              <a:solidFill>
                <a:schemeClr val="accent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Palatino Linotype" panose="02040502050505030304" pitchFamily="18" charset="0"/>
                    <a:ea typeface="等线" panose="03000509000000000000" pitchFamily="65" charset="-122"/>
                    <a:cs typeface="+mn-cs"/>
                  </a:rPr>
                  <a:t>Varying </a:t>
                </a:r>
                <a:r>
                  <a:rPr kumimoji="0" lang="en-US" sz="20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Neural Activities</a:t>
                </a:r>
              </a:p>
            </p:txBody>
          </p:sp>
        </p:grpSp>
        <p:sp>
          <p:nvSpPr>
            <p:cNvPr id="3" name="Oval 2">
              <a:extLst>
                <a:ext uri="{FF2B5EF4-FFF2-40B4-BE49-F238E27FC236}">
                  <a16:creationId xmlns:a16="http://schemas.microsoft.com/office/drawing/2014/main" id="{CCCF6395-6E0B-4AF3-A420-C27D9869E750}"/>
                </a:ext>
              </a:extLst>
            </p:cNvPr>
            <p:cNvSpPr/>
            <p:nvPr/>
          </p:nvSpPr>
          <p:spPr>
            <a:xfrm>
              <a:off x="5725050" y="3604935"/>
              <a:ext cx="1470661" cy="40299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18" name="Oval 17">
              <a:extLst>
                <a:ext uri="{FF2B5EF4-FFF2-40B4-BE49-F238E27FC236}">
                  <a16:creationId xmlns:a16="http://schemas.microsoft.com/office/drawing/2014/main" id="{93EFB435-DC2C-4976-8DFF-BECD5C101DE3}"/>
                </a:ext>
              </a:extLst>
            </p:cNvPr>
            <p:cNvSpPr/>
            <p:nvPr/>
          </p:nvSpPr>
          <p:spPr>
            <a:xfrm>
              <a:off x="9251388" y="2289719"/>
              <a:ext cx="2398563" cy="65726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5" name="Rectangle 4">
              <a:extLst>
                <a:ext uri="{FF2B5EF4-FFF2-40B4-BE49-F238E27FC236}">
                  <a16:creationId xmlns:a16="http://schemas.microsoft.com/office/drawing/2014/main" id="{ADEEC340-2424-4133-8C0B-C0F75566BBBF}"/>
                </a:ext>
              </a:extLst>
            </p:cNvPr>
            <p:cNvSpPr/>
            <p:nvPr/>
          </p:nvSpPr>
          <p:spPr>
            <a:xfrm>
              <a:off x="8574905" y="3409062"/>
              <a:ext cx="412292"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C00000"/>
                  </a:solidFill>
                  <a:effectLst/>
                  <a:uLnTx/>
                  <a:uFillTx/>
                  <a:latin typeface="Palatino Linotype" panose="02040502050505030304" pitchFamily="18" charset="0"/>
                  <a:ea typeface="等线" panose="03000509000000000000" pitchFamily="65" charset="-122"/>
                  <a:cs typeface="+mn-cs"/>
                </a:rPr>
                <a:t>?</a:t>
              </a:r>
              <a:endParaRPr kumimoji="0" lang="en-US" sz="4000" b="0"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p:txBody>
        </p:sp>
        <p:cxnSp>
          <p:nvCxnSpPr>
            <p:cNvPr id="7" name="Straight Arrow Connector 6">
              <a:extLst>
                <a:ext uri="{FF2B5EF4-FFF2-40B4-BE49-F238E27FC236}">
                  <a16:creationId xmlns:a16="http://schemas.microsoft.com/office/drawing/2014/main" id="{A5B337C5-0EBD-431A-A2B6-EA6B03B50929}"/>
                </a:ext>
              </a:extLst>
            </p:cNvPr>
            <p:cNvCxnSpPr>
              <a:stCxn id="3" idx="6"/>
              <a:endCxn id="5" idx="1"/>
            </p:cNvCxnSpPr>
            <p:nvPr/>
          </p:nvCxnSpPr>
          <p:spPr>
            <a:xfrm flipV="1">
              <a:off x="7195711" y="3763005"/>
              <a:ext cx="1379194" cy="4343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F8DED3BF-2386-4156-8371-CEF8BEE28CB9}"/>
                </a:ext>
              </a:extLst>
            </p:cNvPr>
            <p:cNvCxnSpPr>
              <a:cxnSpLocks/>
              <a:endCxn id="5" idx="3"/>
            </p:cNvCxnSpPr>
            <p:nvPr/>
          </p:nvCxnSpPr>
          <p:spPr>
            <a:xfrm rot="10800000" flipV="1">
              <a:off x="8987197" y="2946985"/>
              <a:ext cx="1463474" cy="816020"/>
            </a:xfrm>
            <a:prstGeom prst="bentConnector3">
              <a:avLst>
                <a:gd name="adj1" fmla="val 185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Slide Number Placeholder 9">
            <a:extLst>
              <a:ext uri="{FF2B5EF4-FFF2-40B4-BE49-F238E27FC236}">
                <a16:creationId xmlns:a16="http://schemas.microsoft.com/office/drawing/2014/main" id="{953A0781-4FDD-4211-ABEF-BE4606153823}"/>
              </a:ext>
            </a:extLst>
          </p:cNvPr>
          <p:cNvSpPr>
            <a:spLocks noGrp="1"/>
          </p:cNvSpPr>
          <p:nvPr>
            <p:ph type="sldNum" sz="quarter" idx="12"/>
          </p:nvPr>
        </p:nvSpPr>
        <p:spPr/>
        <p:txBody>
          <a:bodyPr/>
          <a:lstStyle/>
          <a:p>
            <a:fld id="{4B98F4B1-A9C2-453D-B68F-04AD8E680B02}" type="slidenum">
              <a:rPr lang="en-US" smtClean="0"/>
              <a:t>6</a:t>
            </a:fld>
            <a:endParaRPr lang="en-US"/>
          </a:p>
        </p:txBody>
      </p:sp>
    </p:spTree>
    <p:extLst>
      <p:ext uri="{BB962C8B-B14F-4D97-AF65-F5344CB8AC3E}">
        <p14:creationId xmlns:p14="http://schemas.microsoft.com/office/powerpoint/2010/main" val="1665673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cxnSp>
        <p:nvCxnSpPr>
          <p:cNvPr id="28" name="Straight Connector 2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3B44C36-90DA-4BFB-8E04-77EB616B066D}"/>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kern="1200" dirty="0">
                <a:solidFill>
                  <a:srgbClr val="FFFFFF"/>
                </a:solidFill>
                <a:ea typeface="+mj-ea"/>
                <a:cs typeface="+mj-cs"/>
              </a:rPr>
              <a:t>Introduction</a:t>
            </a:r>
          </a:p>
        </p:txBody>
      </p:sp>
      <p:grpSp>
        <p:nvGrpSpPr>
          <p:cNvPr id="31" name="Group 30">
            <a:extLst>
              <a:ext uri="{FF2B5EF4-FFF2-40B4-BE49-F238E27FC236}">
                <a16:creationId xmlns:a16="http://schemas.microsoft.com/office/drawing/2014/main" id="{330279BC-D065-4712-9384-7141BDC0D78F}"/>
              </a:ext>
            </a:extLst>
          </p:cNvPr>
          <p:cNvGrpSpPr/>
          <p:nvPr/>
        </p:nvGrpSpPr>
        <p:grpSpPr>
          <a:xfrm>
            <a:off x="777809" y="740029"/>
            <a:ext cx="10872142" cy="3690088"/>
            <a:chOff x="777809" y="740029"/>
            <a:chExt cx="10872142" cy="3690088"/>
          </a:xfrm>
        </p:grpSpPr>
        <p:pic>
          <p:nvPicPr>
            <p:cNvPr id="39" name="Picture 38">
              <a:extLst>
                <a:ext uri="{FF2B5EF4-FFF2-40B4-BE49-F238E27FC236}">
                  <a16:creationId xmlns:a16="http://schemas.microsoft.com/office/drawing/2014/main" id="{9EC18826-B95A-4D7E-BC8F-096AAB3C0ADF}"/>
                </a:ext>
              </a:extLst>
            </p:cNvPr>
            <p:cNvPicPr>
              <a:picLocks noChangeAspect="1"/>
            </p:cNvPicPr>
            <p:nvPr/>
          </p:nvPicPr>
          <p:blipFill>
            <a:blip r:embed="rId3"/>
            <a:stretch>
              <a:fillRect/>
            </a:stretch>
          </p:blipFill>
          <p:spPr>
            <a:xfrm>
              <a:off x="777809" y="1170915"/>
              <a:ext cx="10636382" cy="2699589"/>
            </a:xfrm>
            <a:prstGeom prst="rect">
              <a:avLst/>
            </a:prstGeom>
          </p:spPr>
        </p:pic>
        <p:grpSp>
          <p:nvGrpSpPr>
            <p:cNvPr id="23" name="Group 22">
              <a:extLst>
                <a:ext uri="{FF2B5EF4-FFF2-40B4-BE49-F238E27FC236}">
                  <a16:creationId xmlns:a16="http://schemas.microsoft.com/office/drawing/2014/main" id="{D3015498-52F5-47F2-8DBD-D144F8538688}"/>
                </a:ext>
              </a:extLst>
            </p:cNvPr>
            <p:cNvGrpSpPr/>
            <p:nvPr/>
          </p:nvGrpSpPr>
          <p:grpSpPr>
            <a:xfrm>
              <a:off x="4209604" y="740029"/>
              <a:ext cx="3598745" cy="3690088"/>
              <a:chOff x="4124179" y="486086"/>
              <a:chExt cx="3598745" cy="3690088"/>
            </a:xfrm>
          </p:grpSpPr>
          <p:sp>
            <p:nvSpPr>
              <p:cNvPr id="22" name="Rectangle 21">
                <a:extLst>
                  <a:ext uri="{FF2B5EF4-FFF2-40B4-BE49-F238E27FC236}">
                    <a16:creationId xmlns:a16="http://schemas.microsoft.com/office/drawing/2014/main" id="{1E9A1CF6-CDF7-416E-B959-D38049B48A40}"/>
                  </a:ext>
                </a:extLst>
              </p:cNvPr>
              <p:cNvSpPr/>
              <p:nvPr/>
            </p:nvSpPr>
            <p:spPr>
              <a:xfrm>
                <a:off x="4151089" y="486086"/>
                <a:ext cx="3571835" cy="31955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grpSp>
            <p:nvGrpSpPr>
              <p:cNvPr id="21" name="Group 20">
                <a:extLst>
                  <a:ext uri="{FF2B5EF4-FFF2-40B4-BE49-F238E27FC236}">
                    <a16:creationId xmlns:a16="http://schemas.microsoft.com/office/drawing/2014/main" id="{A0E42846-3735-4794-836B-08B96AEEA0AE}"/>
                  </a:ext>
                </a:extLst>
              </p:cNvPr>
              <p:cNvGrpSpPr/>
              <p:nvPr/>
            </p:nvGrpSpPr>
            <p:grpSpPr>
              <a:xfrm>
                <a:off x="4124179" y="560524"/>
                <a:ext cx="2644076" cy="3163934"/>
                <a:chOff x="6526293" y="-990991"/>
                <a:chExt cx="2644076" cy="3163934"/>
              </a:xfrm>
            </p:grpSpPr>
            <p:cxnSp>
              <p:nvCxnSpPr>
                <p:cNvPr id="4" name="Straight Arrow Connector 3">
                  <a:extLst>
                    <a:ext uri="{FF2B5EF4-FFF2-40B4-BE49-F238E27FC236}">
                      <a16:creationId xmlns:a16="http://schemas.microsoft.com/office/drawing/2014/main" id="{E4A9A8C8-CFE2-4EDD-A038-8ABED05ABCAF}"/>
                    </a:ext>
                  </a:extLst>
                </p:cNvPr>
                <p:cNvCxnSpPr>
                  <a:cxnSpLocks/>
                </p:cNvCxnSpPr>
                <p:nvPr/>
              </p:nvCxnSpPr>
              <p:spPr>
                <a:xfrm>
                  <a:off x="7776935" y="1741500"/>
                  <a:ext cx="1393434"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B0BFE9C-D4DE-4D83-8FD1-9007C129BDC0}"/>
                    </a:ext>
                  </a:extLst>
                </p:cNvPr>
                <p:cNvPicPr>
                  <a:picLocks noChangeAspect="1"/>
                </p:cNvPicPr>
                <p:nvPr/>
              </p:nvPicPr>
              <p:blipFill rotWithShape="1">
                <a:blip r:embed="rId4"/>
                <a:srcRect l="1201" t="63055" r="64724" b="5544"/>
                <a:stretch/>
              </p:blipFill>
              <p:spPr>
                <a:xfrm>
                  <a:off x="7911612" y="882924"/>
                  <a:ext cx="1072673" cy="748498"/>
                </a:xfrm>
                <a:prstGeom prst="rect">
                  <a:avLst/>
                </a:prstGeom>
              </p:spPr>
            </p:pic>
            <p:pic>
              <p:nvPicPr>
                <p:cNvPr id="11" name="Picture 10">
                  <a:extLst>
                    <a:ext uri="{FF2B5EF4-FFF2-40B4-BE49-F238E27FC236}">
                      <a16:creationId xmlns:a16="http://schemas.microsoft.com/office/drawing/2014/main" id="{0712EE48-5060-49CE-99D7-C3A264171755}"/>
                    </a:ext>
                  </a:extLst>
                </p:cNvPr>
                <p:cNvPicPr>
                  <a:picLocks noChangeAspect="1"/>
                </p:cNvPicPr>
                <p:nvPr/>
              </p:nvPicPr>
              <p:blipFill rotWithShape="1">
                <a:blip r:embed="rId4"/>
                <a:srcRect t="2593" r="65215" b="68889"/>
                <a:stretch/>
              </p:blipFill>
              <p:spPr>
                <a:xfrm>
                  <a:off x="7869573" y="-693340"/>
                  <a:ext cx="1102475" cy="684427"/>
                </a:xfrm>
                <a:prstGeom prst="rect">
                  <a:avLst/>
                </a:prstGeom>
              </p:spPr>
            </p:pic>
            <p:pic>
              <p:nvPicPr>
                <p:cNvPr id="12" name="Picture 11">
                  <a:extLst>
                    <a:ext uri="{FF2B5EF4-FFF2-40B4-BE49-F238E27FC236}">
                      <a16:creationId xmlns:a16="http://schemas.microsoft.com/office/drawing/2014/main" id="{17BB7563-76AB-47F7-9EC2-A641E7967735}"/>
                    </a:ext>
                  </a:extLst>
                </p:cNvPr>
                <p:cNvPicPr>
                  <a:picLocks noChangeAspect="1"/>
                </p:cNvPicPr>
                <p:nvPr/>
              </p:nvPicPr>
              <p:blipFill rotWithShape="1">
                <a:blip r:embed="rId4"/>
                <a:srcRect l="66649" t="64815" r="2922" b="5463"/>
                <a:stretch/>
              </p:blipFill>
              <p:spPr>
                <a:xfrm>
                  <a:off x="7911612" y="51101"/>
                  <a:ext cx="1050231" cy="776784"/>
                </a:xfrm>
                <a:prstGeom prst="rect">
                  <a:avLst/>
                </a:prstGeom>
              </p:spPr>
            </p:pic>
            <p:sp>
              <p:nvSpPr>
                <p:cNvPr id="9" name="Rectangle 8">
                  <a:extLst>
                    <a:ext uri="{FF2B5EF4-FFF2-40B4-BE49-F238E27FC236}">
                      <a16:creationId xmlns:a16="http://schemas.microsoft.com/office/drawing/2014/main" id="{60ED5DBE-BB4A-4758-A488-E37FD1F73DE8}"/>
                    </a:ext>
                  </a:extLst>
                </p:cNvPr>
                <p:cNvSpPr/>
                <p:nvPr/>
              </p:nvSpPr>
              <p:spPr>
                <a:xfrm>
                  <a:off x="8528847" y="1803611"/>
                  <a:ext cx="64152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Palatino Linotype" panose="02040502050505030304" pitchFamily="18" charset="0"/>
                      <a:ea typeface="+mn-ea"/>
                      <a:cs typeface="+mn-cs"/>
                    </a:rPr>
                    <a:t>time</a:t>
                  </a:r>
                </a:p>
              </p:txBody>
            </p:sp>
            <p:cxnSp>
              <p:nvCxnSpPr>
                <p:cNvPr id="15" name="Straight Arrow Connector 14">
                  <a:extLst>
                    <a:ext uri="{FF2B5EF4-FFF2-40B4-BE49-F238E27FC236}">
                      <a16:creationId xmlns:a16="http://schemas.microsoft.com/office/drawing/2014/main" id="{ACFCD03B-F5F6-4A5E-A6FB-011AA7575BF8}"/>
                    </a:ext>
                  </a:extLst>
                </p:cNvPr>
                <p:cNvCxnSpPr>
                  <a:cxnSpLocks/>
                </p:cNvCxnSpPr>
                <p:nvPr/>
              </p:nvCxnSpPr>
              <p:spPr>
                <a:xfrm flipV="1">
                  <a:off x="7776935" y="-990991"/>
                  <a:ext cx="0" cy="2746498"/>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AC61A32-4E94-41E9-A4BF-21378FE08724}"/>
                    </a:ext>
                  </a:extLst>
                </p:cNvPr>
                <p:cNvSpPr/>
                <p:nvPr/>
              </p:nvSpPr>
              <p:spPr>
                <a:xfrm>
                  <a:off x="6526293" y="-990991"/>
                  <a:ext cx="10198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Palatino Linotype" panose="02040502050505030304" pitchFamily="18" charset="0"/>
                      <a:ea typeface="+mn-ea"/>
                      <a:cs typeface="+mn-cs"/>
                    </a:rPr>
                    <a:t>neurons</a:t>
                  </a:r>
                </a:p>
              </p:txBody>
            </p:sp>
          </p:grpSp>
          <p:sp>
            <p:nvSpPr>
              <p:cNvPr id="25" name="Rectangle 24">
                <a:extLst>
                  <a:ext uri="{FF2B5EF4-FFF2-40B4-BE49-F238E27FC236}">
                    <a16:creationId xmlns:a16="http://schemas.microsoft.com/office/drawing/2014/main" id="{449E61CE-2986-4D2B-91FB-B6F444257103}"/>
                  </a:ext>
                </a:extLst>
              </p:cNvPr>
              <p:cNvSpPr/>
              <p:nvPr/>
            </p:nvSpPr>
            <p:spPr>
              <a:xfrm>
                <a:off x="4177154" y="3776064"/>
                <a:ext cx="3519704" cy="400110"/>
              </a:xfrm>
              <a:prstGeom prst="rect">
                <a:avLst/>
              </a:prstGeom>
              <a:solidFill>
                <a:schemeClr val="accent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Palatino Linotype" panose="02040502050505030304" pitchFamily="18" charset="0"/>
                    <a:ea typeface="等线" panose="03000509000000000000" pitchFamily="65" charset="-122"/>
                    <a:cs typeface="+mn-cs"/>
                  </a:rPr>
                  <a:t>Varying </a:t>
                </a:r>
                <a:r>
                  <a:rPr kumimoji="0" lang="en-US" sz="20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Neural Activities</a:t>
                </a:r>
              </a:p>
            </p:txBody>
          </p:sp>
        </p:grpSp>
        <p:sp>
          <p:nvSpPr>
            <p:cNvPr id="3" name="Oval 2">
              <a:extLst>
                <a:ext uri="{FF2B5EF4-FFF2-40B4-BE49-F238E27FC236}">
                  <a16:creationId xmlns:a16="http://schemas.microsoft.com/office/drawing/2014/main" id="{CCCF6395-6E0B-4AF3-A420-C27D9869E750}"/>
                </a:ext>
              </a:extLst>
            </p:cNvPr>
            <p:cNvSpPr/>
            <p:nvPr/>
          </p:nvSpPr>
          <p:spPr>
            <a:xfrm>
              <a:off x="5725050" y="3604935"/>
              <a:ext cx="1470661" cy="402999"/>
            </a:xfrm>
            <a:prstGeom prst="ellipse">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18" name="Oval 17">
              <a:extLst>
                <a:ext uri="{FF2B5EF4-FFF2-40B4-BE49-F238E27FC236}">
                  <a16:creationId xmlns:a16="http://schemas.microsoft.com/office/drawing/2014/main" id="{93EFB435-DC2C-4976-8DFF-BECD5C101DE3}"/>
                </a:ext>
              </a:extLst>
            </p:cNvPr>
            <p:cNvSpPr/>
            <p:nvPr/>
          </p:nvSpPr>
          <p:spPr>
            <a:xfrm>
              <a:off x="9251388" y="2289719"/>
              <a:ext cx="2398563" cy="657268"/>
            </a:xfrm>
            <a:prstGeom prst="ellipse">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5" name="Rectangle 4">
              <a:extLst>
                <a:ext uri="{FF2B5EF4-FFF2-40B4-BE49-F238E27FC236}">
                  <a16:creationId xmlns:a16="http://schemas.microsoft.com/office/drawing/2014/main" id="{ADEEC340-2424-4133-8C0B-C0F75566BBBF}"/>
                </a:ext>
              </a:extLst>
            </p:cNvPr>
            <p:cNvSpPr/>
            <p:nvPr/>
          </p:nvSpPr>
          <p:spPr>
            <a:xfrm>
              <a:off x="8574905" y="3409062"/>
              <a:ext cx="434734" cy="769441"/>
            </a:xfrm>
            <a:prstGeom prst="rect">
              <a:avLst/>
            </a:prstGeom>
          </p:spPr>
          <p:txBody>
            <a:bodyPr wrap="none">
              <a:spAutoFit/>
            </a:bodyPr>
            <a:lstStyle/>
            <a:p>
              <a:r>
                <a:rPr lang="en-US" altLang="zh-CN" sz="4400" b="1" dirty="0">
                  <a:solidFill>
                    <a:schemeClr val="bg1">
                      <a:lumMod val="50000"/>
                    </a:schemeClr>
                  </a:solidFill>
                  <a:latin typeface="Palatino Linotype" panose="02040502050505030304" pitchFamily="18" charset="0"/>
                </a:rPr>
                <a:t>?</a:t>
              </a:r>
              <a:endParaRPr lang="en-US" sz="4400" dirty="0">
                <a:solidFill>
                  <a:schemeClr val="bg1">
                    <a:lumMod val="50000"/>
                  </a:schemeClr>
                </a:solidFill>
                <a:latin typeface="Palatino Linotype" panose="02040502050505030304" pitchFamily="18" charset="0"/>
              </a:endParaRPr>
            </a:p>
          </p:txBody>
        </p:sp>
        <p:cxnSp>
          <p:nvCxnSpPr>
            <p:cNvPr id="7" name="Straight Arrow Connector 6">
              <a:extLst>
                <a:ext uri="{FF2B5EF4-FFF2-40B4-BE49-F238E27FC236}">
                  <a16:creationId xmlns:a16="http://schemas.microsoft.com/office/drawing/2014/main" id="{A5B337C5-0EBD-431A-A2B6-EA6B03B50929}"/>
                </a:ext>
              </a:extLst>
            </p:cNvPr>
            <p:cNvCxnSpPr>
              <a:stCxn id="3" idx="6"/>
              <a:endCxn id="5" idx="1"/>
            </p:cNvCxnSpPr>
            <p:nvPr/>
          </p:nvCxnSpPr>
          <p:spPr>
            <a:xfrm flipV="1">
              <a:off x="7195711" y="3793783"/>
              <a:ext cx="1379194" cy="12652"/>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F8DED3BF-2386-4156-8371-CEF8BEE28CB9}"/>
                </a:ext>
              </a:extLst>
            </p:cNvPr>
            <p:cNvCxnSpPr>
              <a:cxnSpLocks/>
              <a:endCxn id="5" idx="3"/>
            </p:cNvCxnSpPr>
            <p:nvPr/>
          </p:nvCxnSpPr>
          <p:spPr>
            <a:xfrm rot="10800000" flipV="1">
              <a:off x="9009639" y="2946985"/>
              <a:ext cx="1441032" cy="846798"/>
            </a:xfrm>
            <a:prstGeom prst="bentConnector3">
              <a:avLst>
                <a:gd name="adj1" fmla="val 589"/>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Oval 32">
            <a:extLst>
              <a:ext uri="{FF2B5EF4-FFF2-40B4-BE49-F238E27FC236}">
                <a16:creationId xmlns:a16="http://schemas.microsoft.com/office/drawing/2014/main" id="{81F825F9-D4EE-4292-8F6A-A390E214E51C}"/>
              </a:ext>
            </a:extLst>
          </p:cNvPr>
          <p:cNvSpPr/>
          <p:nvPr/>
        </p:nvSpPr>
        <p:spPr>
          <a:xfrm>
            <a:off x="3815801" y="816215"/>
            <a:ext cx="1786065" cy="40299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alatino Linotype" panose="02040502050505030304" pitchFamily="18" charset="0"/>
            </a:endParaRPr>
          </a:p>
        </p:txBody>
      </p:sp>
      <p:sp>
        <p:nvSpPr>
          <p:cNvPr id="35" name="Arrow: Down 34">
            <a:extLst>
              <a:ext uri="{FF2B5EF4-FFF2-40B4-BE49-F238E27FC236}">
                <a16:creationId xmlns:a16="http://schemas.microsoft.com/office/drawing/2014/main" id="{540CB629-D88C-4CFB-A23E-938CF41C215F}"/>
              </a:ext>
            </a:extLst>
          </p:cNvPr>
          <p:cNvSpPr/>
          <p:nvPr/>
        </p:nvSpPr>
        <p:spPr>
          <a:xfrm>
            <a:off x="4024647" y="1330560"/>
            <a:ext cx="1162240" cy="798386"/>
          </a:xfrm>
          <a:prstGeom prst="downArrow">
            <a:avLst>
              <a:gd name="adj1" fmla="val 50000"/>
              <a:gd name="adj2" fmla="val 3551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Palatino Linotype" panose="02040502050505030304" pitchFamily="18" charset="0"/>
              </a:rPr>
              <a:t>dim</a:t>
            </a:r>
          </a:p>
        </p:txBody>
      </p:sp>
      <p:sp>
        <p:nvSpPr>
          <p:cNvPr id="36" name="Rectangle 35">
            <a:extLst>
              <a:ext uri="{FF2B5EF4-FFF2-40B4-BE49-F238E27FC236}">
                <a16:creationId xmlns:a16="http://schemas.microsoft.com/office/drawing/2014/main" id="{D7A22B58-7DA7-4480-930C-08C4FB0E0EFA}"/>
              </a:ext>
            </a:extLst>
          </p:cNvPr>
          <p:cNvSpPr/>
          <p:nvPr/>
        </p:nvSpPr>
        <p:spPr>
          <a:xfrm>
            <a:off x="3750333" y="2085718"/>
            <a:ext cx="1786066" cy="369332"/>
          </a:xfrm>
          <a:prstGeom prst="rect">
            <a:avLst/>
          </a:prstGeom>
        </p:spPr>
        <p:txBody>
          <a:bodyPr wrap="none">
            <a:spAutoFit/>
          </a:bodyPr>
          <a:lstStyle/>
          <a:p>
            <a:r>
              <a:rPr lang="en-US" altLang="zh-CN" b="1" dirty="0">
                <a:solidFill>
                  <a:srgbClr val="C00000"/>
                </a:solidFill>
                <a:latin typeface="Palatino Linotype" panose="02040502050505030304" pitchFamily="18" charset="0"/>
              </a:rPr>
              <a:t>Representation</a:t>
            </a:r>
            <a:endParaRPr lang="en-US" b="1" dirty="0">
              <a:solidFill>
                <a:srgbClr val="C00000"/>
              </a:solidFill>
              <a:latin typeface="Palatino Linotype" panose="02040502050505030304" pitchFamily="18" charset="0"/>
            </a:endParaRPr>
          </a:p>
        </p:txBody>
      </p:sp>
      <p:sp>
        <p:nvSpPr>
          <p:cNvPr id="38" name="Slide Number Placeholder 37">
            <a:extLst>
              <a:ext uri="{FF2B5EF4-FFF2-40B4-BE49-F238E27FC236}">
                <a16:creationId xmlns:a16="http://schemas.microsoft.com/office/drawing/2014/main" id="{DA9BC476-268D-488A-B3EC-4B9E84EB0106}"/>
              </a:ext>
            </a:extLst>
          </p:cNvPr>
          <p:cNvSpPr>
            <a:spLocks noGrp="1"/>
          </p:cNvSpPr>
          <p:nvPr>
            <p:ph type="sldNum" sz="quarter" idx="12"/>
          </p:nvPr>
        </p:nvSpPr>
        <p:spPr/>
        <p:txBody>
          <a:bodyPr/>
          <a:lstStyle/>
          <a:p>
            <a:fld id="{4B98F4B1-A9C2-453D-B68F-04AD8E680B02}" type="slidenum">
              <a:rPr lang="en-US" smtClean="0"/>
              <a:t>7</a:t>
            </a:fld>
            <a:endParaRPr lang="en-US"/>
          </a:p>
        </p:txBody>
      </p:sp>
    </p:spTree>
    <p:extLst>
      <p:ext uri="{BB962C8B-B14F-4D97-AF65-F5344CB8AC3E}">
        <p14:creationId xmlns:p14="http://schemas.microsoft.com/office/powerpoint/2010/main" val="443630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cxnSp>
        <p:nvCxnSpPr>
          <p:cNvPr id="28" name="Straight Connector 2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3B44C36-90DA-4BFB-8E04-77EB616B066D}"/>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kern="1200" dirty="0">
                <a:solidFill>
                  <a:srgbClr val="FFFFFF"/>
                </a:solidFill>
                <a:latin typeface="Palatino Linotype" panose="02040502050505030304" pitchFamily="18" charset="0"/>
              </a:rPr>
              <a:t>Introduction</a:t>
            </a:r>
          </a:p>
        </p:txBody>
      </p:sp>
      <p:pic>
        <p:nvPicPr>
          <p:cNvPr id="6" name="Picture 5">
            <a:extLst>
              <a:ext uri="{FF2B5EF4-FFF2-40B4-BE49-F238E27FC236}">
                <a16:creationId xmlns:a16="http://schemas.microsoft.com/office/drawing/2014/main" id="{3BC77F10-87E9-44AA-985F-575D6861C08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71901" y1="63539" x2="71901" y2="63539"/>
                        <a14:foregroundMark x1="70041" y1="63807" x2="70041" y2="63807"/>
                        <a14:foregroundMark x1="81818" y1="65952" x2="81818" y2="65952"/>
                        <a14:foregroundMark x1="82645" y1="59786" x2="82645" y2="58981"/>
                        <a14:foregroundMark x1="76653" y1="29223" x2="76653" y2="29223"/>
                        <a14:foregroundMark x1="75620" y1="34853" x2="75620" y2="34853"/>
                        <a14:foregroundMark x1="71074" y1="30295" x2="71074" y2="30295"/>
                        <a14:foregroundMark x1="71488" y1="28954" x2="71488" y2="28954"/>
                        <a14:foregroundMark x1="77273" y1="24397" x2="77273" y2="24397"/>
                        <a14:foregroundMark x1="79545" y1="29223" x2="79545" y2="29223"/>
                        <a14:foregroundMark x1="80992" y1="33244" x2="80992" y2="33244"/>
                        <a14:foregroundMark x1="78926" y1="36997" x2="84711" y2="39410"/>
                        <a14:foregroundMark x1="82231" y1="43164" x2="83264" y2="45576"/>
                        <a14:foregroundMark x1="72934" y1="24397" x2="74174" y2="27346"/>
                        <a14:foregroundMark x1="68802" y1="24129" x2="68802" y2="28686"/>
                        <a14:foregroundMark x1="82851" y1="73727" x2="82851" y2="73727"/>
                        <a14:foregroundMark x1="66322" y1="61126" x2="66322" y2="61126"/>
                        <a14:foregroundMark x1="66529" y1="60322" x2="66529" y2="60322"/>
                        <a14:foregroundMark x1="66116" y1="63003" x2="66116" y2="63003"/>
                      </a14:backgroundRemoval>
                    </a14:imgEffect>
                  </a14:imgLayer>
                </a14:imgProps>
              </a:ext>
            </a:extLst>
          </a:blip>
          <a:stretch>
            <a:fillRect/>
          </a:stretch>
        </p:blipFill>
        <p:spPr>
          <a:xfrm>
            <a:off x="3286574" y="209591"/>
            <a:ext cx="3810038" cy="2936248"/>
          </a:xfrm>
          <a:prstGeom prst="rect">
            <a:avLst/>
          </a:prstGeom>
        </p:spPr>
      </p:pic>
      <p:sp>
        <p:nvSpPr>
          <p:cNvPr id="10" name="Rectangle 9">
            <a:extLst>
              <a:ext uri="{FF2B5EF4-FFF2-40B4-BE49-F238E27FC236}">
                <a16:creationId xmlns:a16="http://schemas.microsoft.com/office/drawing/2014/main" id="{595D6452-7C98-4275-9846-AD47F0CFA64C}"/>
              </a:ext>
            </a:extLst>
          </p:cNvPr>
          <p:cNvSpPr/>
          <p:nvPr/>
        </p:nvSpPr>
        <p:spPr>
          <a:xfrm>
            <a:off x="1287902" y="2499508"/>
            <a:ext cx="1687643" cy="1231106"/>
          </a:xfrm>
          <a:prstGeom prst="rect">
            <a:avLst/>
          </a:prstGeom>
          <a:ln>
            <a:solidFill>
              <a:schemeClr val="bg1">
                <a:lumMod val="65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3 monkeys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RR013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RR014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RR015 </a:t>
            </a:r>
          </a:p>
        </p:txBody>
      </p:sp>
      <p:cxnSp>
        <p:nvCxnSpPr>
          <p:cNvPr id="19" name="Connector: Elbow 18">
            <a:extLst>
              <a:ext uri="{FF2B5EF4-FFF2-40B4-BE49-F238E27FC236}">
                <a16:creationId xmlns:a16="http://schemas.microsoft.com/office/drawing/2014/main" id="{14748327-51F3-4917-89B6-2BC2F51276A3}"/>
              </a:ext>
            </a:extLst>
          </p:cNvPr>
          <p:cNvCxnSpPr>
            <a:endCxn id="10" idx="3"/>
          </p:cNvCxnSpPr>
          <p:nvPr/>
        </p:nvCxnSpPr>
        <p:spPr>
          <a:xfrm rot="10800000" flipV="1">
            <a:off x="2975546" y="2698631"/>
            <a:ext cx="1304147" cy="41643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1747203-5249-4AFF-BEDF-235709C0CE6B}"/>
              </a:ext>
            </a:extLst>
          </p:cNvPr>
          <p:cNvSpPr txBox="1">
            <a:spLocks/>
          </p:cNvSpPr>
          <p:nvPr/>
        </p:nvSpPr>
        <p:spPr>
          <a:xfrm>
            <a:off x="524608" y="5502689"/>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Palatino Linotype" panose="02040502050505030304" pitchFamily="18" charset="0"/>
                <a:ea typeface="等线 Light" panose="02010600030101010101" pitchFamily="2" charset="-122"/>
              </a:rPr>
              <a:t>Experiment</a:t>
            </a:r>
            <a:endParaRPr kumimoji="0" lang="en-US" sz="3600" b="0" i="0" u="none" strike="noStrike" kern="1200" cap="none" spc="0" normalizeH="0" baseline="0" noProof="0" dirty="0">
              <a:ln>
                <a:noFill/>
              </a:ln>
              <a:solidFill>
                <a:srgbClr val="FFFFFF"/>
              </a:solidFill>
              <a:effectLst/>
              <a:uLnTx/>
              <a:uFillTx/>
              <a:latin typeface="Palatino Linotype" panose="02040502050505030304" pitchFamily="18" charset="0"/>
            </a:endParaRPr>
          </a:p>
        </p:txBody>
      </p:sp>
      <p:sp>
        <p:nvSpPr>
          <p:cNvPr id="3" name="Slide Number Placeholder 2">
            <a:extLst>
              <a:ext uri="{FF2B5EF4-FFF2-40B4-BE49-F238E27FC236}">
                <a16:creationId xmlns:a16="http://schemas.microsoft.com/office/drawing/2014/main" id="{927D53D2-3813-4793-9836-65BE5EBD9E4C}"/>
              </a:ext>
            </a:extLst>
          </p:cNvPr>
          <p:cNvSpPr>
            <a:spLocks noGrp="1"/>
          </p:cNvSpPr>
          <p:nvPr>
            <p:ph type="sldNum" sz="quarter" idx="12"/>
          </p:nvPr>
        </p:nvSpPr>
        <p:spPr/>
        <p:txBody>
          <a:bodyPr/>
          <a:lstStyle/>
          <a:p>
            <a:fld id="{4B98F4B1-A9C2-453D-B68F-04AD8E680B02}" type="slidenum">
              <a:rPr lang="en-US" smtClean="0"/>
              <a:t>8</a:t>
            </a:fld>
            <a:endParaRPr lang="en-US"/>
          </a:p>
        </p:txBody>
      </p:sp>
    </p:spTree>
    <p:extLst>
      <p:ext uri="{BB962C8B-B14F-4D97-AF65-F5344CB8AC3E}">
        <p14:creationId xmlns:p14="http://schemas.microsoft.com/office/powerpoint/2010/main" val="1314107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cxnSp>
        <p:nvCxnSpPr>
          <p:cNvPr id="28" name="Straight Connector 2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3B44C36-90DA-4BFB-8E04-77EB616B066D}"/>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kern="1200" dirty="0">
                <a:solidFill>
                  <a:srgbClr val="FFFFFF"/>
                </a:solidFill>
                <a:ea typeface="+mj-ea"/>
                <a:cs typeface="+mj-cs"/>
              </a:rPr>
              <a:t>Introduction</a:t>
            </a:r>
          </a:p>
        </p:txBody>
      </p:sp>
      <p:pic>
        <p:nvPicPr>
          <p:cNvPr id="6" name="Picture 5">
            <a:extLst>
              <a:ext uri="{FF2B5EF4-FFF2-40B4-BE49-F238E27FC236}">
                <a16:creationId xmlns:a16="http://schemas.microsoft.com/office/drawing/2014/main" id="{3BC77F10-87E9-44AA-985F-575D6861C08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71901" y1="63539" x2="71901" y2="63539"/>
                        <a14:foregroundMark x1="70041" y1="63807" x2="70041" y2="63807"/>
                        <a14:foregroundMark x1="81818" y1="65952" x2="81818" y2="65952"/>
                        <a14:foregroundMark x1="82645" y1="59786" x2="82645" y2="58981"/>
                        <a14:foregroundMark x1="76653" y1="29223" x2="76653" y2="29223"/>
                        <a14:foregroundMark x1="75620" y1="34853" x2="75620" y2="34853"/>
                        <a14:foregroundMark x1="71074" y1="30295" x2="71074" y2="30295"/>
                        <a14:foregroundMark x1="71488" y1="28954" x2="71488" y2="28954"/>
                        <a14:foregroundMark x1="77273" y1="24397" x2="77273" y2="24397"/>
                        <a14:foregroundMark x1="79545" y1="29223" x2="79545" y2="29223"/>
                        <a14:foregroundMark x1="80992" y1="33244" x2="80992" y2="33244"/>
                        <a14:foregroundMark x1="78926" y1="36997" x2="84711" y2="39410"/>
                        <a14:foregroundMark x1="82231" y1="43164" x2="83264" y2="45576"/>
                        <a14:foregroundMark x1="72934" y1="24397" x2="74174" y2="27346"/>
                        <a14:foregroundMark x1="68802" y1="24129" x2="68802" y2="28686"/>
                        <a14:foregroundMark x1="82851" y1="73727" x2="82851" y2="73727"/>
                        <a14:foregroundMark x1="66322" y1="61126" x2="66322" y2="61126"/>
                        <a14:foregroundMark x1="66529" y1="60322" x2="66529" y2="60322"/>
                        <a14:foregroundMark x1="66116" y1="63003" x2="66116" y2="63003"/>
                      </a14:backgroundRemoval>
                    </a14:imgEffect>
                  </a14:imgLayer>
                </a14:imgProps>
              </a:ext>
            </a:extLst>
          </a:blip>
          <a:stretch>
            <a:fillRect/>
          </a:stretch>
        </p:blipFill>
        <p:spPr>
          <a:xfrm>
            <a:off x="3286574" y="209591"/>
            <a:ext cx="3810038" cy="2936248"/>
          </a:xfrm>
          <a:prstGeom prst="rect">
            <a:avLst/>
          </a:prstGeom>
        </p:spPr>
      </p:pic>
      <p:sp>
        <p:nvSpPr>
          <p:cNvPr id="10" name="Rectangle 9">
            <a:extLst>
              <a:ext uri="{FF2B5EF4-FFF2-40B4-BE49-F238E27FC236}">
                <a16:creationId xmlns:a16="http://schemas.microsoft.com/office/drawing/2014/main" id="{595D6452-7C98-4275-9846-AD47F0CFA64C}"/>
              </a:ext>
            </a:extLst>
          </p:cNvPr>
          <p:cNvSpPr/>
          <p:nvPr/>
        </p:nvSpPr>
        <p:spPr>
          <a:xfrm>
            <a:off x="1287902" y="2499508"/>
            <a:ext cx="1687643" cy="1231106"/>
          </a:xfrm>
          <a:prstGeom prst="rect">
            <a:avLst/>
          </a:prstGeom>
          <a:ln>
            <a:solidFill>
              <a:schemeClr val="bg1">
                <a:lumMod val="65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3 monkeys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RR013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RR014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RR015 </a:t>
            </a:r>
          </a:p>
        </p:txBody>
      </p:sp>
      <p:cxnSp>
        <p:nvCxnSpPr>
          <p:cNvPr id="19" name="Connector: Elbow 18">
            <a:extLst>
              <a:ext uri="{FF2B5EF4-FFF2-40B4-BE49-F238E27FC236}">
                <a16:creationId xmlns:a16="http://schemas.microsoft.com/office/drawing/2014/main" id="{14748327-51F3-4917-89B6-2BC2F51276A3}"/>
              </a:ext>
            </a:extLst>
          </p:cNvPr>
          <p:cNvCxnSpPr>
            <a:endCxn id="10" idx="3"/>
          </p:cNvCxnSpPr>
          <p:nvPr/>
        </p:nvCxnSpPr>
        <p:spPr>
          <a:xfrm rot="10800000" flipV="1">
            <a:off x="2975546" y="2698631"/>
            <a:ext cx="1304147" cy="416430"/>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1A776F4-4FCB-4C98-898D-4335ED43195F}"/>
              </a:ext>
            </a:extLst>
          </p:cNvPr>
          <p:cNvSpPr/>
          <p:nvPr/>
        </p:nvSpPr>
        <p:spPr>
          <a:xfrm>
            <a:off x="7856095" y="1013480"/>
            <a:ext cx="2320975" cy="984885"/>
          </a:xfrm>
          <a:prstGeom prst="rect">
            <a:avLst/>
          </a:prstGeom>
          <a:ln>
            <a:solidFill>
              <a:schemeClr val="bg1">
                <a:lumMod val="65000"/>
              </a:schemeClr>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Palatino Linotype" panose="02040502050505030304" pitchFamily="18" charset="0"/>
                <a:ea typeface="等线" panose="03000509000000000000" pitchFamily="65" charset="-122"/>
                <a:cs typeface="+mn-cs"/>
              </a:rPr>
              <a:t>1st</a:t>
            </a:r>
            <a:r>
              <a:rPr kumimoji="0" lang="en-US" sz="20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 mechanical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Palatino Linotype" panose="02040502050505030304" pitchFamily="18" charset="0"/>
                <a:ea typeface="+mn-ea"/>
                <a:cs typeface="+mn-cs"/>
              </a:rPr>
              <a:t>vibrations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lumMod val="50000"/>
                    <a:lumOff val="50000"/>
                  </a:prstClr>
                </a:solidFill>
                <a:effectLst/>
                <a:uLnTx/>
                <a:uFillTx/>
                <a:latin typeface="Palatino Linotype" panose="02040502050505030304" pitchFamily="18" charset="0"/>
                <a:ea typeface="+mn-ea"/>
                <a:cs typeface="+mn-cs"/>
              </a:rPr>
              <a:t>freq</a:t>
            </a:r>
            <a:r>
              <a:rPr kumimoji="0" lang="en-US" sz="1800" b="0" i="0" u="none" strike="noStrike" kern="1200" cap="none" spc="0" normalizeH="0" baseline="0" noProof="0" dirty="0">
                <a:ln>
                  <a:noFill/>
                </a:ln>
                <a:solidFill>
                  <a:prstClr val="black">
                    <a:lumMod val="50000"/>
                    <a:lumOff val="50000"/>
                  </a:prstClr>
                </a:solidFill>
                <a:effectLst/>
                <a:uLnTx/>
                <a:uFillTx/>
                <a:latin typeface="Palatino Linotype" panose="02040502050505030304" pitchFamily="18" charset="0"/>
                <a:ea typeface="+mn-ea"/>
                <a:cs typeface="+mn-cs"/>
              </a:rPr>
              <a:t> = f1</a:t>
            </a:r>
          </a:p>
        </p:txBody>
      </p:sp>
      <p:cxnSp>
        <p:nvCxnSpPr>
          <p:cNvPr id="30" name="Connector: Elbow 29">
            <a:extLst>
              <a:ext uri="{FF2B5EF4-FFF2-40B4-BE49-F238E27FC236}">
                <a16:creationId xmlns:a16="http://schemas.microsoft.com/office/drawing/2014/main" id="{34B153B6-B0FC-496F-A71B-4DFA3E78629E}"/>
              </a:ext>
            </a:extLst>
          </p:cNvPr>
          <p:cNvCxnSpPr>
            <a:cxnSpLocks/>
            <a:endCxn id="29" idx="1"/>
          </p:cNvCxnSpPr>
          <p:nvPr/>
        </p:nvCxnSpPr>
        <p:spPr>
          <a:xfrm flipV="1">
            <a:off x="6445769" y="1505923"/>
            <a:ext cx="1410326" cy="960003"/>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1747203-5249-4AFF-BEDF-235709C0CE6B}"/>
              </a:ext>
            </a:extLst>
          </p:cNvPr>
          <p:cNvSpPr txBox="1">
            <a:spLocks/>
          </p:cNvSpPr>
          <p:nvPr/>
        </p:nvSpPr>
        <p:spPr>
          <a:xfrm>
            <a:off x="524608" y="5502689"/>
            <a:ext cx="11139854"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latin typeface="Palatino Linotype" panose="02040502050505030304" pitchFamily="18" charset="0"/>
                <a:ea typeface="等线 Light" panose="02010600030101010101" pitchFamily="2" charset="-122"/>
                <a:cs typeface="+mj-cs"/>
              </a:rPr>
              <a:t>Experiment</a:t>
            </a:r>
            <a:endParaRPr kumimoji="0" lang="en-US" sz="3600" b="0" i="0" u="none" strike="noStrike" kern="1200" cap="none" spc="0" normalizeH="0" baseline="0" noProof="0" dirty="0">
              <a:ln>
                <a:noFill/>
              </a:ln>
              <a:solidFill>
                <a:srgbClr val="FFFFFF"/>
              </a:solidFill>
              <a:effectLst/>
              <a:uLnTx/>
              <a:uFillTx/>
              <a:latin typeface="Palatino Linotype" panose="02040502050505030304" pitchFamily="18" charset="0"/>
              <a:ea typeface="+mj-ea"/>
              <a:cs typeface="+mj-cs"/>
            </a:endParaRPr>
          </a:p>
        </p:txBody>
      </p:sp>
      <p:cxnSp>
        <p:nvCxnSpPr>
          <p:cNvPr id="7" name="Straight Arrow Connector 6">
            <a:extLst>
              <a:ext uri="{FF2B5EF4-FFF2-40B4-BE49-F238E27FC236}">
                <a16:creationId xmlns:a16="http://schemas.microsoft.com/office/drawing/2014/main" id="{A2B67634-C51E-4543-B92C-CDCEA3DEC8B8}"/>
              </a:ext>
            </a:extLst>
          </p:cNvPr>
          <p:cNvCxnSpPr>
            <a:cxnSpLocks/>
          </p:cNvCxnSpPr>
          <p:nvPr/>
        </p:nvCxnSpPr>
        <p:spPr>
          <a:xfrm>
            <a:off x="1407824" y="4226939"/>
            <a:ext cx="9445055"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0227F47-5999-4D06-AF79-08884693FE75}"/>
              </a:ext>
            </a:extLst>
          </p:cNvPr>
          <p:cNvSpPr/>
          <p:nvPr/>
        </p:nvSpPr>
        <p:spPr>
          <a:xfrm>
            <a:off x="10842602" y="4027659"/>
            <a:ext cx="83067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Palatino Linotype" panose="02040502050505030304" pitchFamily="18" charset="0"/>
                <a:ea typeface="等线" panose="03000509000000000000" pitchFamily="65" charset="-122"/>
                <a:cs typeface="+mn-cs"/>
              </a:rPr>
              <a:t>time/s</a:t>
            </a:r>
            <a:endParaRPr kumimoji="0" lang="en-US" sz="1800" b="1" i="0" u="none" strike="noStrike" kern="1200" cap="none" spc="0" normalizeH="0" baseline="0" noProof="0" dirty="0">
              <a:ln>
                <a:noFill/>
              </a:ln>
              <a:solidFill>
                <a:srgbClr val="C00000"/>
              </a:solidFill>
              <a:effectLst/>
              <a:uLnTx/>
              <a:uFillTx/>
              <a:latin typeface="Palatino Linotype" panose="02040502050505030304" pitchFamily="18" charset="0"/>
              <a:ea typeface="+mn-ea"/>
              <a:cs typeface="+mn-cs"/>
            </a:endParaRPr>
          </a:p>
        </p:txBody>
      </p:sp>
      <p:cxnSp>
        <p:nvCxnSpPr>
          <p:cNvPr id="16" name="Straight Arrow Connector 15">
            <a:extLst>
              <a:ext uri="{FF2B5EF4-FFF2-40B4-BE49-F238E27FC236}">
                <a16:creationId xmlns:a16="http://schemas.microsoft.com/office/drawing/2014/main" id="{03D1B094-C0E8-445E-BF7D-15DC4D6747CE}"/>
              </a:ext>
            </a:extLst>
          </p:cNvPr>
          <p:cNvCxnSpPr>
            <a:cxnSpLocks/>
          </p:cNvCxnSpPr>
          <p:nvPr/>
        </p:nvCxnSpPr>
        <p:spPr>
          <a:xfrm>
            <a:off x="1965292" y="4226939"/>
            <a:ext cx="943133" cy="0"/>
          </a:xfrm>
          <a:prstGeom prst="straightConnector1">
            <a:avLst/>
          </a:prstGeom>
          <a:ln w="57150">
            <a:solidFill>
              <a:schemeClr val="accent5">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37EA708-423E-45D1-A1CB-72C93AC65D03}"/>
              </a:ext>
            </a:extLst>
          </p:cNvPr>
          <p:cNvSpPr/>
          <p:nvPr/>
        </p:nvSpPr>
        <p:spPr>
          <a:xfrm>
            <a:off x="1715125" y="3939101"/>
            <a:ext cx="590666" cy="59066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rPr>
              <a:t>0</a:t>
            </a:r>
          </a:p>
        </p:txBody>
      </p:sp>
      <p:sp>
        <p:nvSpPr>
          <p:cNvPr id="20" name="Oval 19">
            <a:extLst>
              <a:ext uri="{FF2B5EF4-FFF2-40B4-BE49-F238E27FC236}">
                <a16:creationId xmlns:a16="http://schemas.microsoft.com/office/drawing/2014/main" id="{47A5611E-BCD8-4FF9-99F3-B7642E72EB77}"/>
              </a:ext>
            </a:extLst>
          </p:cNvPr>
          <p:cNvSpPr/>
          <p:nvPr/>
        </p:nvSpPr>
        <p:spPr>
          <a:xfrm>
            <a:off x="2613092" y="3931606"/>
            <a:ext cx="590666" cy="590666"/>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Palatino Linotype" panose="02040502050505030304" pitchFamily="18" charset="0"/>
                <a:ea typeface="等线" panose="03000509000000000000" pitchFamily="65" charset="-122"/>
                <a:cs typeface="+mn-cs"/>
              </a:rPr>
              <a:t>0.5</a:t>
            </a:r>
            <a:endParaRPr kumimoji="0" lang="en-US" sz="1400" b="1" i="0" u="none" strike="noStrike" kern="1200" cap="none" spc="0" normalizeH="0" baseline="0" noProof="0" dirty="0">
              <a:ln>
                <a:noFill/>
              </a:ln>
              <a:solidFill>
                <a:prstClr val="white"/>
              </a:solidFill>
              <a:effectLst/>
              <a:uLnTx/>
              <a:uFillTx/>
              <a:latin typeface="Palatino Linotype" panose="02040502050505030304" pitchFamily="18" charset="0"/>
              <a:ea typeface="+mn-ea"/>
              <a:cs typeface="+mn-cs"/>
            </a:endParaRPr>
          </a:p>
        </p:txBody>
      </p:sp>
      <p:sp>
        <p:nvSpPr>
          <p:cNvPr id="3" name="Slide Number Placeholder 2">
            <a:extLst>
              <a:ext uri="{FF2B5EF4-FFF2-40B4-BE49-F238E27FC236}">
                <a16:creationId xmlns:a16="http://schemas.microsoft.com/office/drawing/2014/main" id="{831A37A7-7A2A-4F10-A4B4-249AB83B9AC9}"/>
              </a:ext>
            </a:extLst>
          </p:cNvPr>
          <p:cNvSpPr>
            <a:spLocks noGrp="1"/>
          </p:cNvSpPr>
          <p:nvPr>
            <p:ph type="sldNum" sz="quarter" idx="12"/>
          </p:nvPr>
        </p:nvSpPr>
        <p:spPr/>
        <p:txBody>
          <a:bodyPr/>
          <a:lstStyle/>
          <a:p>
            <a:fld id="{4B98F4B1-A9C2-453D-B68F-04AD8E680B02}" type="slidenum">
              <a:rPr lang="en-US" smtClean="0"/>
              <a:t>9</a:t>
            </a:fld>
            <a:endParaRPr lang="en-US"/>
          </a:p>
        </p:txBody>
      </p:sp>
    </p:spTree>
    <p:extLst>
      <p:ext uri="{BB962C8B-B14F-4D97-AF65-F5344CB8AC3E}">
        <p14:creationId xmlns:p14="http://schemas.microsoft.com/office/powerpoint/2010/main" val="2690633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TotalTime>
  <Words>1914</Words>
  <Application>Microsoft Office PowerPoint</Application>
  <PresentationFormat>Widescreen</PresentationFormat>
  <Paragraphs>487</Paragraphs>
  <Slides>52</Slides>
  <Notes>29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52</vt:i4>
      </vt:variant>
    </vt:vector>
  </HeadingPairs>
  <TitlesOfParts>
    <vt:vector size="62" baseType="lpstr">
      <vt:lpstr>等线</vt:lpstr>
      <vt:lpstr>等线 Light</vt:lpstr>
      <vt:lpstr>Arial</vt:lpstr>
      <vt:lpstr>Calibri</vt:lpstr>
      <vt:lpstr>Cambria Math</vt:lpstr>
      <vt:lpstr>Palatino Linotype</vt:lpstr>
      <vt:lpstr>Wingdings</vt:lpstr>
      <vt:lpstr>Office Theme</vt:lpstr>
      <vt:lpstr>1_Office Theme</vt:lpstr>
      <vt:lpstr>2_Office Theme</vt:lpstr>
      <vt:lpstr>Principal Component Analysis  Applied to Neuroscience and Cognitive Science </vt:lpstr>
      <vt:lpstr>Goal</vt:lpstr>
      <vt:lpstr>Content</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Content</vt:lpstr>
      <vt:lpstr>Reproduction</vt:lpstr>
      <vt:lpstr>Data</vt:lpstr>
      <vt:lpstr>PowerPoint Presentation</vt:lpstr>
      <vt:lpstr>PowerPoint Presentation</vt:lpstr>
      <vt:lpstr>PowerPoint Presentation</vt:lpstr>
      <vt:lpstr>PowerPoint Presentation</vt:lpstr>
      <vt:lpstr>Reproduction</vt:lpstr>
      <vt:lpstr>PCA</vt:lpstr>
      <vt:lpstr>PCA</vt:lpstr>
      <vt:lpstr>PCA</vt:lpstr>
      <vt:lpstr>PCA</vt:lpstr>
      <vt:lpstr>PCA</vt:lpstr>
      <vt:lpstr>PCA</vt:lpstr>
      <vt:lpstr>PCA</vt:lpstr>
      <vt:lpstr>Reproduction</vt:lpstr>
      <vt:lpstr>PowerPoint Presentation</vt:lpstr>
      <vt:lpstr>PowerPoint Presentation</vt:lpstr>
      <vt:lpstr>PowerPoint Presentation</vt:lpstr>
      <vt:lpstr>PCA</vt:lpstr>
      <vt:lpstr>DoC</vt:lpstr>
      <vt:lpstr>dPCA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vt:lpstr>
      <vt:lpstr>Conclusion</vt:lpstr>
      <vt:lpstr>Discussion</vt:lpstr>
      <vt:lpstr>Discussion</vt:lpstr>
      <vt:lpstr>Discussion</vt:lpstr>
      <vt:lpstr>PowerPoint Presentation</vt:lpstr>
      <vt:lpstr>Thank You</vt:lpstr>
      <vt:lpstr>Experiment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 ren</dc:creator>
  <cp:lastModifiedBy>may ren</cp:lastModifiedBy>
  <cp:revision>73</cp:revision>
  <dcterms:created xsi:type="dcterms:W3CDTF">2018-06-14T15:54:42Z</dcterms:created>
  <dcterms:modified xsi:type="dcterms:W3CDTF">2018-06-15T09:37:56Z</dcterms:modified>
</cp:coreProperties>
</file>